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825" r:id="rId2"/>
    <p:sldMasterId id="2147483844" r:id="rId3"/>
    <p:sldMasterId id="2147483858" r:id="rId4"/>
  </p:sldMasterIdLst>
  <p:sldIdLst>
    <p:sldId id="271" r:id="rId5"/>
    <p:sldId id="272" r:id="rId6"/>
    <p:sldId id="273" r:id="rId7"/>
    <p:sldId id="257" r:id="rId8"/>
    <p:sldId id="269" r:id="rId9"/>
    <p:sldId id="258" r:id="rId10"/>
    <p:sldId id="259" r:id="rId11"/>
    <p:sldId id="260" r:id="rId12"/>
    <p:sldId id="261" r:id="rId13"/>
    <p:sldId id="262" r:id="rId14"/>
    <p:sldId id="268" r:id="rId15"/>
    <p:sldId id="263" r:id="rId16"/>
    <p:sldId id="264" r:id="rId17"/>
    <p:sldId id="265" r:id="rId18"/>
    <p:sldId id="266" r:id="rId19"/>
    <p:sldId id="267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6008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15905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04887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05555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79463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20383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7761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46540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80329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169534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30944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240675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786683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951619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58607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140977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70618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67088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925013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547714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443796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21559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02622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357472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sp>
        <p:nvSpPr>
          <p:cNvPr id="10" name="Parallelogram 53">
            <a:extLst>
              <a:ext uri="{FF2B5EF4-FFF2-40B4-BE49-F238E27FC236}">
                <a16:creationId xmlns:a16="http://schemas.microsoft.com/office/drawing/2014/main" xmlns="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AFAFAF"/>
              </a:solidFill>
            </a:endParaRPr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xmlns="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AFAFA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A94FA1C-3030-44BE-B798-11C4600CD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12" y="852029"/>
            <a:ext cx="3411699" cy="91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741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xmlns="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AFAFAF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sz="6400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sz="6400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sz="6400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3143462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pport 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xmlns="" id="{A3C23362-A7CF-411E-B295-6AF1828ABA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371" y="334969"/>
            <a:ext cx="11306755" cy="8172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Support Our Sponsors</a:t>
            </a:r>
          </a:p>
        </p:txBody>
      </p:sp>
    </p:spTree>
    <p:extLst>
      <p:ext uri="{BB962C8B-B14F-4D97-AF65-F5344CB8AC3E}">
        <p14:creationId xmlns:p14="http://schemas.microsoft.com/office/powerpoint/2010/main" val="1122002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092F1080-9173-49A9-9FFC-7A19C4D0F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5198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6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xmlns="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AFAFA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483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xmlns="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AFAFA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758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65981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xmlns="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AFAFAF"/>
                </a:solidFill>
              </a:endParaRPr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xmlns="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AFAFAF"/>
                </a:solidFill>
              </a:endParaRPr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xmlns="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AFAFAF"/>
                </a:solidFill>
              </a:endParaRPr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xmlns="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AFAFA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6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83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669356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129495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89633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xmlns="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xmlns="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xmlns="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xmlns="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xmlns="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xmlns="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05099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74884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xmlns="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AFAFAF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>
                <a:solidFill>
                  <a:srgbClr val="000000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xmlns="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AFAFAF"/>
                </a:solidFill>
              </a:endParaRPr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xmlns="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AFAFAF"/>
                </a:solidFill>
              </a:endParaRPr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xmlns="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AFAFAF"/>
                </a:solidFill>
              </a:endParaRPr>
            </a:p>
          </p:txBody>
        </p:sp>
      </p:grp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xmlns="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F2168B5-0907-4E1A-9151-07A5F14BA3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10" y="852704"/>
            <a:ext cx="3168372" cy="84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114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8264" y="4629790"/>
            <a:ext cx="602795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>
                <a:solidFill>
                  <a:schemeClr val="accent3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68108" y="5597237"/>
            <a:ext cx="6028267" cy="573617"/>
          </a:xfr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867" b="0" kern="120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Century Gothic"/>
              </a:defRPr>
            </a:lvl1pPr>
          </a:lstStyle>
          <a:p>
            <a:pPr lvl="0"/>
            <a:r>
              <a:rPr lang="en-US" dirty="0"/>
              <a:t>Speaker Name, Title, Company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68108" y="3274739"/>
            <a:ext cx="6028267" cy="1289540"/>
          </a:xfrm>
        </p:spPr>
        <p:txBody>
          <a:bodyPr anchor="b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Segoe UI Light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 here: No </a:t>
            </a:r>
          </a:p>
          <a:p>
            <a:pPr lvl="0"/>
            <a:r>
              <a:rPr lang="en-US" dirty="0"/>
              <a:t>more than 2 lines</a:t>
            </a:r>
          </a:p>
        </p:txBody>
      </p:sp>
      <p:sp>
        <p:nvSpPr>
          <p:cNvPr id="10" name="Parallelogram 53">
            <a:extLst>
              <a:ext uri="{FF2B5EF4-FFF2-40B4-BE49-F238E27FC236}">
                <a16:creationId xmlns:a16="http://schemas.microsoft.com/office/drawing/2014/main" xmlns="" id="{2B523158-7B1D-E741-A193-F3B69E14ABC8}"/>
              </a:ext>
            </a:extLst>
          </p:cNvPr>
          <p:cNvSpPr/>
          <p:nvPr userDrawn="1"/>
        </p:nvSpPr>
        <p:spPr>
          <a:xfrm rot="10800000" flipH="1">
            <a:off x="7753225" y="-22883"/>
            <a:ext cx="4470444" cy="6919268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42253"/>
              <a:gd name="connsiteY0" fmla="*/ 6618452 h 6625887"/>
              <a:gd name="connsiteX1" fmla="*/ 3531945 w 4342253"/>
              <a:gd name="connsiteY1" fmla="*/ 0 h 6625887"/>
              <a:gd name="connsiteX2" fmla="*/ 4342253 w 4342253"/>
              <a:gd name="connsiteY2" fmla="*/ 1445215 h 6625887"/>
              <a:gd name="connsiteX3" fmla="*/ 4301085 w 4342253"/>
              <a:gd name="connsiteY3" fmla="*/ 6625887 h 6625887"/>
              <a:gd name="connsiteX4" fmla="*/ 0 w 4342253"/>
              <a:gd name="connsiteY4" fmla="*/ 6618452 h 6625887"/>
              <a:gd name="connsiteX0" fmla="*/ 0 w 4301085"/>
              <a:gd name="connsiteY0" fmla="*/ 6618452 h 6625887"/>
              <a:gd name="connsiteX1" fmla="*/ 3531945 w 4301085"/>
              <a:gd name="connsiteY1" fmla="*/ 0 h 6625887"/>
              <a:gd name="connsiteX2" fmla="*/ 4228795 w 4301085"/>
              <a:gd name="connsiteY2" fmla="*/ 8082 h 6625887"/>
              <a:gd name="connsiteX3" fmla="*/ 4301085 w 4301085"/>
              <a:gd name="connsiteY3" fmla="*/ 6625887 h 6625887"/>
              <a:gd name="connsiteX4" fmla="*/ 0 w 4301085"/>
              <a:gd name="connsiteY4" fmla="*/ 6618452 h 6625887"/>
              <a:gd name="connsiteX0" fmla="*/ 0 w 4228795"/>
              <a:gd name="connsiteY0" fmla="*/ 6618452 h 6618452"/>
              <a:gd name="connsiteX1" fmla="*/ 3531945 w 4228795"/>
              <a:gd name="connsiteY1" fmla="*/ 0 h 6618452"/>
              <a:gd name="connsiteX2" fmla="*/ 4228795 w 4228795"/>
              <a:gd name="connsiteY2" fmla="*/ 8082 h 6618452"/>
              <a:gd name="connsiteX3" fmla="*/ 3839600 w 4228795"/>
              <a:gd name="connsiteY3" fmla="*/ 6219779 h 6618452"/>
              <a:gd name="connsiteX4" fmla="*/ 0 w 4228795"/>
              <a:gd name="connsiteY4" fmla="*/ 6618452 h 6618452"/>
              <a:gd name="connsiteX0" fmla="*/ 0 w 4090350"/>
              <a:gd name="connsiteY0" fmla="*/ 6618452 h 6618452"/>
              <a:gd name="connsiteX1" fmla="*/ 3531945 w 4090350"/>
              <a:gd name="connsiteY1" fmla="*/ 0 h 6618452"/>
              <a:gd name="connsiteX2" fmla="*/ 4090350 w 4090350"/>
              <a:gd name="connsiteY2" fmla="*/ 211136 h 6618452"/>
              <a:gd name="connsiteX3" fmla="*/ 3839600 w 4090350"/>
              <a:gd name="connsiteY3" fmla="*/ 6219779 h 6618452"/>
              <a:gd name="connsiteX4" fmla="*/ 0 w 4090350"/>
              <a:gd name="connsiteY4" fmla="*/ 6618452 h 6618452"/>
              <a:gd name="connsiteX0" fmla="*/ 0 w 4090350"/>
              <a:gd name="connsiteY0" fmla="*/ 6572304 h 6572304"/>
              <a:gd name="connsiteX1" fmla="*/ 3504256 w 4090350"/>
              <a:gd name="connsiteY1" fmla="*/ 0 h 6572304"/>
              <a:gd name="connsiteX2" fmla="*/ 4090350 w 4090350"/>
              <a:gd name="connsiteY2" fmla="*/ 164988 h 6572304"/>
              <a:gd name="connsiteX3" fmla="*/ 3839600 w 4090350"/>
              <a:gd name="connsiteY3" fmla="*/ 6173631 h 6572304"/>
              <a:gd name="connsiteX4" fmla="*/ 0 w 4090350"/>
              <a:gd name="connsiteY4" fmla="*/ 6572304 h 6572304"/>
              <a:gd name="connsiteX0" fmla="*/ 0 w 4256485"/>
              <a:gd name="connsiteY0" fmla="*/ 6591910 h 6591910"/>
              <a:gd name="connsiteX1" fmla="*/ 3504256 w 4256485"/>
              <a:gd name="connsiteY1" fmla="*/ 19606 h 6591910"/>
              <a:gd name="connsiteX2" fmla="*/ 4256485 w 4256485"/>
              <a:gd name="connsiteY2" fmla="*/ 0 h 6591910"/>
              <a:gd name="connsiteX3" fmla="*/ 3839600 w 4256485"/>
              <a:gd name="connsiteY3" fmla="*/ 6193237 h 6591910"/>
              <a:gd name="connsiteX4" fmla="*/ 0 w 4256485"/>
              <a:gd name="connsiteY4" fmla="*/ 6591910 h 6591910"/>
              <a:gd name="connsiteX0" fmla="*/ 0 w 4256485"/>
              <a:gd name="connsiteY0" fmla="*/ 6599994 h 6599994"/>
              <a:gd name="connsiteX1" fmla="*/ 3504257 w 4256485"/>
              <a:gd name="connsiteY1" fmla="*/ 0 h 6599994"/>
              <a:gd name="connsiteX2" fmla="*/ 4256485 w 4256485"/>
              <a:gd name="connsiteY2" fmla="*/ 8084 h 6599994"/>
              <a:gd name="connsiteX3" fmla="*/ 3839600 w 4256485"/>
              <a:gd name="connsiteY3" fmla="*/ 6201321 h 6599994"/>
              <a:gd name="connsiteX4" fmla="*/ 0 w 4256485"/>
              <a:gd name="connsiteY4" fmla="*/ 6599994 h 6599994"/>
              <a:gd name="connsiteX0" fmla="*/ 0 w 4264165"/>
              <a:gd name="connsiteY0" fmla="*/ 6599994 h 6599994"/>
              <a:gd name="connsiteX1" fmla="*/ 3504257 w 4264165"/>
              <a:gd name="connsiteY1" fmla="*/ 0 h 6599994"/>
              <a:gd name="connsiteX2" fmla="*/ 4256485 w 4264165"/>
              <a:gd name="connsiteY2" fmla="*/ 8084 h 6599994"/>
              <a:gd name="connsiteX3" fmla="*/ 4264165 w 4264165"/>
              <a:gd name="connsiteY3" fmla="*/ 6598198 h 6599994"/>
              <a:gd name="connsiteX4" fmla="*/ 0 w 4264165"/>
              <a:gd name="connsiteY4" fmla="*/ 6599994 h 659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165" h="6599994">
                <a:moveTo>
                  <a:pt x="0" y="6599994"/>
                </a:moveTo>
                <a:lnTo>
                  <a:pt x="3504257" y="0"/>
                </a:lnTo>
                <a:lnTo>
                  <a:pt x="4256485" y="8084"/>
                </a:lnTo>
                <a:lnTo>
                  <a:pt x="4264165" y="6598198"/>
                </a:lnTo>
                <a:lnTo>
                  <a:pt x="0" y="65999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AFAFAF"/>
              </a:solidFill>
            </a:endParaRPr>
          </a:p>
        </p:txBody>
      </p:sp>
      <p:sp>
        <p:nvSpPr>
          <p:cNvPr id="11" name="Parallelogram 53">
            <a:extLst>
              <a:ext uri="{FF2B5EF4-FFF2-40B4-BE49-F238E27FC236}">
                <a16:creationId xmlns:a16="http://schemas.microsoft.com/office/drawing/2014/main" xmlns="" id="{298A8641-8FCD-C44A-BC19-6E4340894021}"/>
              </a:ext>
            </a:extLst>
          </p:cNvPr>
          <p:cNvSpPr/>
          <p:nvPr userDrawn="1"/>
        </p:nvSpPr>
        <p:spPr>
          <a:xfrm rot="10800000" flipH="1" flipV="1">
            <a:off x="6167583" y="-44986"/>
            <a:ext cx="6082592" cy="6966263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065" h="4974018">
                <a:moveTo>
                  <a:pt x="0" y="4966583"/>
                </a:moveTo>
                <a:lnTo>
                  <a:pt x="2647627" y="883"/>
                </a:lnTo>
                <a:lnTo>
                  <a:pt x="4343065" y="0"/>
                </a:lnTo>
                <a:cubicBezTo>
                  <a:pt x="4342890" y="1658006"/>
                  <a:pt x="4342714" y="3316012"/>
                  <a:pt x="4342539" y="4974018"/>
                </a:cubicBezTo>
                <a:lnTo>
                  <a:pt x="0" y="4966583"/>
                </a:lnTo>
                <a:close/>
              </a:path>
            </a:pathLst>
          </a:cu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AFAFA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A94FA1C-3030-44BE-B798-11C4600CD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12" y="852029"/>
            <a:ext cx="3411699" cy="91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214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lence Cell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009E8E2-FD73-F24F-81A5-259DCF85B8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86393F9-62F9-304F-86B6-43508D1A17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55" y="328325"/>
            <a:ext cx="6145560" cy="614556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xmlns="" id="{94F1605F-690F-EA41-AE2F-529666508517}"/>
              </a:ext>
            </a:extLst>
          </p:cNvPr>
          <p:cNvSpPr/>
          <p:nvPr userDrawn="1"/>
        </p:nvSpPr>
        <p:spPr>
          <a:xfrm>
            <a:off x="1103884" y="2575771"/>
            <a:ext cx="868947" cy="1706459"/>
          </a:xfrm>
          <a:custGeom>
            <a:avLst/>
            <a:gdLst>
              <a:gd name="connsiteX0" fmla="*/ 111431 w 668571"/>
              <a:gd name="connsiteY0" fmla="*/ 0 h 1312961"/>
              <a:gd name="connsiteX1" fmla="*/ 557140 w 668571"/>
              <a:gd name="connsiteY1" fmla="*/ 0 h 1312961"/>
              <a:gd name="connsiteX2" fmla="*/ 668571 w 668571"/>
              <a:gd name="connsiteY2" fmla="*/ 111431 h 1312961"/>
              <a:gd name="connsiteX3" fmla="*/ 668571 w 668571"/>
              <a:gd name="connsiteY3" fmla="*/ 1201530 h 1312961"/>
              <a:gd name="connsiteX4" fmla="*/ 557140 w 668571"/>
              <a:gd name="connsiteY4" fmla="*/ 1312961 h 1312961"/>
              <a:gd name="connsiteX5" fmla="*/ 111431 w 668571"/>
              <a:gd name="connsiteY5" fmla="*/ 1312961 h 1312961"/>
              <a:gd name="connsiteX6" fmla="*/ 0 w 668571"/>
              <a:gd name="connsiteY6" fmla="*/ 1201530 h 1312961"/>
              <a:gd name="connsiteX7" fmla="*/ 0 w 668571"/>
              <a:gd name="connsiteY7" fmla="*/ 111431 h 1312961"/>
              <a:gd name="connsiteX8" fmla="*/ 111431 w 668571"/>
              <a:gd name="connsiteY8" fmla="*/ 0 h 1312961"/>
              <a:gd name="connsiteX9" fmla="*/ 58514 w 668571"/>
              <a:gd name="connsiteY9" fmla="*/ 118039 h 1312961"/>
              <a:gd name="connsiteX10" fmla="*/ 58514 w 668571"/>
              <a:gd name="connsiteY10" fmla="*/ 1141295 h 1312961"/>
              <a:gd name="connsiteX11" fmla="*/ 610057 w 668571"/>
              <a:gd name="connsiteY11" fmla="*/ 1141295 h 1312961"/>
              <a:gd name="connsiteX12" fmla="*/ 610057 w 668571"/>
              <a:gd name="connsiteY12" fmla="*/ 118039 h 1312961"/>
              <a:gd name="connsiteX13" fmla="*/ 58514 w 668571"/>
              <a:gd name="connsiteY13" fmla="*/ 118039 h 1312961"/>
              <a:gd name="connsiteX14" fmla="*/ 334285 w 668571"/>
              <a:gd name="connsiteY14" fmla="*/ 1172700 h 1312961"/>
              <a:gd name="connsiteX15" fmla="*/ 276228 w 668571"/>
              <a:gd name="connsiteY15" fmla="*/ 1230757 h 1312961"/>
              <a:gd name="connsiteX16" fmla="*/ 334285 w 668571"/>
              <a:gd name="connsiteY16" fmla="*/ 1288814 h 1312961"/>
              <a:gd name="connsiteX17" fmla="*/ 392342 w 668571"/>
              <a:gd name="connsiteY17" fmla="*/ 1230757 h 1312961"/>
              <a:gd name="connsiteX18" fmla="*/ 334285 w 668571"/>
              <a:gd name="connsiteY18" fmla="*/ 1172700 h 131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68571" h="1312961">
                <a:moveTo>
                  <a:pt x="111431" y="0"/>
                </a:moveTo>
                <a:lnTo>
                  <a:pt x="557140" y="0"/>
                </a:lnTo>
                <a:cubicBezTo>
                  <a:pt x="618682" y="0"/>
                  <a:pt x="668571" y="49889"/>
                  <a:pt x="668571" y="111431"/>
                </a:cubicBezTo>
                <a:lnTo>
                  <a:pt x="668571" y="1201530"/>
                </a:lnTo>
                <a:cubicBezTo>
                  <a:pt x="668571" y="1263072"/>
                  <a:pt x="618682" y="1312961"/>
                  <a:pt x="557140" y="1312961"/>
                </a:cubicBezTo>
                <a:lnTo>
                  <a:pt x="111431" y="1312961"/>
                </a:lnTo>
                <a:cubicBezTo>
                  <a:pt x="49889" y="1312961"/>
                  <a:pt x="0" y="1263072"/>
                  <a:pt x="0" y="1201530"/>
                </a:cubicBezTo>
                <a:lnTo>
                  <a:pt x="0" y="111431"/>
                </a:lnTo>
                <a:cubicBezTo>
                  <a:pt x="0" y="49889"/>
                  <a:pt x="49889" y="0"/>
                  <a:pt x="111431" y="0"/>
                </a:cubicBezTo>
                <a:close/>
                <a:moveTo>
                  <a:pt x="58514" y="118039"/>
                </a:moveTo>
                <a:lnTo>
                  <a:pt x="58514" y="1141295"/>
                </a:lnTo>
                <a:lnTo>
                  <a:pt x="610057" y="1141295"/>
                </a:lnTo>
                <a:lnTo>
                  <a:pt x="610057" y="118039"/>
                </a:lnTo>
                <a:lnTo>
                  <a:pt x="58514" y="118039"/>
                </a:lnTo>
                <a:close/>
                <a:moveTo>
                  <a:pt x="334285" y="1172700"/>
                </a:moveTo>
                <a:cubicBezTo>
                  <a:pt x="302221" y="1172700"/>
                  <a:pt x="276228" y="1198693"/>
                  <a:pt x="276228" y="1230757"/>
                </a:cubicBezTo>
                <a:cubicBezTo>
                  <a:pt x="276228" y="1262821"/>
                  <a:pt x="302221" y="1288814"/>
                  <a:pt x="334285" y="1288814"/>
                </a:cubicBezTo>
                <a:cubicBezTo>
                  <a:pt x="366349" y="1288814"/>
                  <a:pt x="392342" y="1262821"/>
                  <a:pt x="392342" y="1230757"/>
                </a:cubicBezTo>
                <a:cubicBezTo>
                  <a:pt x="392342" y="1198693"/>
                  <a:pt x="366349" y="1172700"/>
                  <a:pt x="334285" y="11727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AFAFAF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C928E6AF-1E38-A64B-BEC1-E37133328D25}"/>
              </a:ext>
            </a:extLst>
          </p:cNvPr>
          <p:cNvSpPr txBox="1">
            <a:spLocks/>
          </p:cNvSpPr>
          <p:nvPr userDrawn="1"/>
        </p:nvSpPr>
        <p:spPr>
          <a:xfrm>
            <a:off x="2619955" y="2491116"/>
            <a:ext cx="6152339" cy="1875768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>
              <a:lnSpc>
                <a:spcPct val="90000"/>
              </a:lnSpc>
            </a:pPr>
            <a:r>
              <a:rPr sz="6400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Please silence </a:t>
            </a:r>
            <a:br>
              <a:rPr sz="6400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</a:br>
            <a:r>
              <a:rPr sz="6400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cell phones</a:t>
            </a:r>
          </a:p>
        </p:txBody>
      </p:sp>
    </p:spTree>
    <p:extLst>
      <p:ext uri="{BB962C8B-B14F-4D97-AF65-F5344CB8AC3E}">
        <p14:creationId xmlns:p14="http://schemas.microsoft.com/office/powerpoint/2010/main" val="15216930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pport 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xmlns="" id="{A3C23362-A7CF-411E-B295-6AF1828ABA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371" y="334969"/>
            <a:ext cx="11306755" cy="8172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Support Our Sponsors</a:t>
            </a:r>
          </a:p>
        </p:txBody>
      </p:sp>
    </p:spTree>
    <p:extLst>
      <p:ext uri="{BB962C8B-B14F-4D97-AF65-F5344CB8AC3E}">
        <p14:creationId xmlns:p14="http://schemas.microsoft.com/office/powerpoint/2010/main" val="41142114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092F1080-9173-49A9-9FFC-7A19C4D0F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322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23811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46990EB-093A-1346-9FA2-EEBCBF0EB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1" y="579906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 dirty="0"/>
              <a:t>Title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837" y="2276354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xmlns="" id="{C1A65FC1-100B-B44F-BE3D-AA9185B33F1C}"/>
              </a:ext>
            </a:extLst>
          </p:cNvPr>
          <p:cNvSpPr/>
          <p:nvPr userDrawn="1"/>
        </p:nvSpPr>
        <p:spPr>
          <a:xfrm rot="5400000" flipH="1">
            <a:off x="5239698" y="-126649"/>
            <a:ext cx="1758209" cy="12243176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AFAFA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E69F4E3-9D43-ED46-87D3-2E91BA63C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026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xmlns="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AFAFA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1" y="4645545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1380211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1159933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3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83503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1144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A1720C6-9EC5-5B49-BD0B-1B3A05E33222}"/>
              </a:ext>
            </a:extLst>
          </p:cNvPr>
          <p:cNvGrpSpPr/>
          <p:nvPr userDrawn="1"/>
        </p:nvGrpSpPr>
        <p:grpSpPr>
          <a:xfrm>
            <a:off x="-263802" y="5341257"/>
            <a:ext cx="1474115" cy="1497392"/>
            <a:chOff x="-304882" y="3583735"/>
            <a:chExt cx="1397665" cy="1419734"/>
          </a:xfrm>
        </p:grpSpPr>
        <p:sp>
          <p:nvSpPr>
            <p:cNvPr id="10" name="Parallelogram 3">
              <a:extLst>
                <a:ext uri="{FF2B5EF4-FFF2-40B4-BE49-F238E27FC236}">
                  <a16:creationId xmlns:a16="http://schemas.microsoft.com/office/drawing/2014/main" xmlns="" id="{1F4DF1DE-806D-CE4D-A08F-B90FEC93E896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AFAFAF"/>
                </a:solidFill>
              </a:endParaRPr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xmlns="" id="{BBB81A52-1DCC-8641-8DC8-9BF37FB7CE8E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AFAFAF"/>
                </a:solidFill>
              </a:endParaRPr>
            </a:p>
          </p:txBody>
        </p:sp>
        <p:sp>
          <p:nvSpPr>
            <p:cNvPr id="12" name="Parallelogram 3">
              <a:extLst>
                <a:ext uri="{FF2B5EF4-FFF2-40B4-BE49-F238E27FC236}">
                  <a16:creationId xmlns:a16="http://schemas.microsoft.com/office/drawing/2014/main" xmlns="" id="{62ACCD8A-764D-7247-B2AF-F4D83EA3A4E3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AFAFAF"/>
                </a:solidFill>
              </a:endParaRPr>
            </a:p>
          </p:txBody>
        </p:sp>
      </p:grp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429371" y="2586608"/>
            <a:ext cx="10989733" cy="2619183"/>
          </a:xfrm>
        </p:spPr>
        <p:txBody>
          <a:bodyPr>
            <a:noAutofit/>
          </a:bodyPr>
          <a:lstStyle>
            <a:lvl1pPr marL="309026" marR="0" indent="-309026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charset="0"/>
              <a:buChar char="•"/>
              <a:tabLst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13"/>
          <p:cNvSpPr>
            <a:spLocks noGrp="1"/>
          </p:cNvSpPr>
          <p:nvPr>
            <p:ph sz="quarter" idx="11"/>
          </p:nvPr>
        </p:nvSpPr>
        <p:spPr>
          <a:xfrm>
            <a:off x="429371" y="1212332"/>
            <a:ext cx="10989733" cy="572792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2667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2pPr>
            <a:lvl3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3pPr>
            <a:lvl4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4pPr>
            <a:lvl5pPr>
              <a:buClr>
                <a:srgbClr val="0090D2"/>
              </a:buClr>
              <a:defRPr>
                <a:solidFill>
                  <a:srgbClr val="58585A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arallelogram 1">
            <a:extLst>
              <a:ext uri="{FF2B5EF4-FFF2-40B4-BE49-F238E27FC236}">
                <a16:creationId xmlns:a16="http://schemas.microsoft.com/office/drawing/2014/main" xmlns="" id="{A65906D3-1405-3D4A-BDD2-854EDA79FE26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AFAFA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90F789D-0EB1-3543-B743-434CD290F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5578" y="6308876"/>
            <a:ext cx="934193" cy="3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28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are set 36pt Segoe UI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29371" y="2006855"/>
            <a:ext cx="11015133" cy="597807"/>
          </a:xfrm>
        </p:spPr>
        <p:txBody>
          <a:bodyPr anchor="b"/>
          <a:lstStyle>
            <a:lvl1pPr marL="0" indent="0">
              <a:buNone/>
              <a:defRPr sz="3733" b="0" i="0">
                <a:solidFill>
                  <a:schemeClr val="accent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One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29371" y="260270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429371" y="3381894"/>
            <a:ext cx="11015133" cy="597807"/>
          </a:xfrm>
        </p:spPr>
        <p:txBody>
          <a:bodyPr anchor="b"/>
          <a:lstStyle>
            <a:lvl1pPr marL="0" indent="0">
              <a:buNone/>
              <a:defRPr sz="2667" b="0" i="0">
                <a:solidFill>
                  <a:schemeClr val="tx1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Two Style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29371" y="397774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29371" y="4720263"/>
            <a:ext cx="11015133" cy="597807"/>
          </a:xfrm>
        </p:spPr>
        <p:txBody>
          <a:bodyPr anchor="b"/>
          <a:lstStyle>
            <a:lvl1pPr marL="0" indent="0">
              <a:buNone/>
              <a:defRPr sz="1867" b="1" i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HEADING THREE STYLE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29371" y="5316114"/>
            <a:ext cx="11015133" cy="542805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3pPr marL="393690" marR="0" indent="-3936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/>
              <a:buNone/>
              <a:tabLst/>
              <a:defRPr/>
            </a:lvl3pPr>
          </a:lstStyle>
          <a:p>
            <a:pPr lvl="0"/>
            <a:r>
              <a:rPr lang="en-US" dirty="0"/>
              <a:t>Body content, 16pt Segoe UI (gray)</a:t>
            </a:r>
          </a:p>
        </p:txBody>
      </p:sp>
    </p:spTree>
    <p:extLst>
      <p:ext uri="{BB962C8B-B14F-4D97-AF65-F5344CB8AC3E}">
        <p14:creationId xmlns:p14="http://schemas.microsoft.com/office/powerpoint/2010/main" val="27025100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494795" y="2347557"/>
            <a:ext cx="4907376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3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42171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94793" y="2949801"/>
            <a:ext cx="4907376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94551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xmlns="" id="{65F210F2-521B-6741-B975-50EF2D4EC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715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xmlns="" id="{C6336D19-C3A6-B54B-B7DA-6CC247A3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714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xmlns="" id="{5F626A8B-0B08-5A4E-AAA8-5CC160150B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4359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xmlns="" id="{6736DCF7-76FB-D641-9BC4-BEA06A076A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44358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xmlns="" id="{9030E0D3-B5C3-8F43-B31B-2885A9BCA2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000" y="2347557"/>
            <a:ext cx="3469125" cy="520700"/>
          </a:xfr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buNone/>
              <a:defRPr lang="en-US" sz="2667" b="0" i="0" kern="1200" dirty="0">
                <a:solidFill>
                  <a:schemeClr val="accent1"/>
                </a:solidFill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Title Here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xmlns="" id="{9B6C99B5-835B-5B44-9225-15F0E3BE23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6999" y="2971004"/>
            <a:ext cx="3469125" cy="326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67" b="0" i="0" kern="1200" dirty="0" smtClean="0">
                <a:solidFill>
                  <a:schemeClr val="tx1"/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55078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29371" y="1774839"/>
            <a:ext cx="10972800" cy="4380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667">
                <a:solidFill>
                  <a:schemeClr val="tx1"/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2400">
                <a:solidFill>
                  <a:schemeClr val="tx1"/>
                </a:solidFill>
                <a:latin typeface="Consolas"/>
                <a:cs typeface="Consolas"/>
              </a:defRPr>
            </a:lvl2pPr>
            <a:lvl3pPr marL="393690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3pPr>
            <a:lvl4pPr marL="772565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4pPr>
            <a:lvl5pPr marL="1128156" indent="0">
              <a:buClr>
                <a:schemeClr val="accent3"/>
              </a:buClr>
              <a:buFontTx/>
              <a:buNone/>
              <a:defRPr sz="2133">
                <a:solidFill>
                  <a:schemeClr val="tx1"/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67152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xmlns="" id="{C1A65FC1-100B-B44F-BE3D-AA9185B33F1C}"/>
              </a:ext>
            </a:extLst>
          </p:cNvPr>
          <p:cNvSpPr/>
          <p:nvPr userDrawn="1"/>
        </p:nvSpPr>
        <p:spPr>
          <a:xfrm rot="5400000" flipH="1">
            <a:off x="5151930" y="-188164"/>
            <a:ext cx="1888141" cy="12255623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106" h="9191717">
                <a:moveTo>
                  <a:pt x="2394" y="9191717"/>
                </a:moveTo>
                <a:lnTo>
                  <a:pt x="0" y="0"/>
                </a:lnTo>
                <a:lnTo>
                  <a:pt x="1416106" y="23858"/>
                </a:lnTo>
                <a:lnTo>
                  <a:pt x="337122" y="9167860"/>
                </a:lnTo>
                <a:lnTo>
                  <a:pt x="2394" y="91917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AFAFAF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22C3309-0C9E-E94A-9732-29D871F35427}"/>
              </a:ext>
            </a:extLst>
          </p:cNvPr>
          <p:cNvSpPr txBox="1">
            <a:spLocks/>
          </p:cNvSpPr>
          <p:nvPr userDrawn="1"/>
        </p:nvSpPr>
        <p:spPr>
          <a:xfrm>
            <a:off x="503421" y="2485516"/>
            <a:ext cx="5927545" cy="942209"/>
          </a:xfrm>
          <a:prstGeom prst="rect">
            <a:avLst/>
          </a:prstGeom>
        </p:spPr>
        <p:txBody>
          <a:bodyPr vert="horz" lIns="121920" tIns="60960" rIns="121920" bIns="60960" rtlCol="0" anchor="b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sz="7200">
                <a:solidFill>
                  <a:srgbClr val="000000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1B35517-332C-5A4D-A02B-7F6479285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242" y="3866951"/>
            <a:ext cx="6711949" cy="58210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667" b="0" i="0" kern="1200" baseline="0" dirty="0">
                <a:solidFill>
                  <a:schemeClr val="accent3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99EC6550-86FD-FA43-9BBA-C102D365E4B6}"/>
              </a:ext>
            </a:extLst>
          </p:cNvPr>
          <p:cNvGrpSpPr/>
          <p:nvPr userDrawn="1"/>
        </p:nvGrpSpPr>
        <p:grpSpPr>
          <a:xfrm rot="21411116">
            <a:off x="10090590" y="4192257"/>
            <a:ext cx="1502279" cy="1526000"/>
            <a:chOff x="-304882" y="3583735"/>
            <a:chExt cx="1397665" cy="1419734"/>
          </a:xfrm>
        </p:grpSpPr>
        <p:sp>
          <p:nvSpPr>
            <p:cNvPr id="23" name="Parallelogram 3">
              <a:extLst>
                <a:ext uri="{FF2B5EF4-FFF2-40B4-BE49-F238E27FC236}">
                  <a16:creationId xmlns:a16="http://schemas.microsoft.com/office/drawing/2014/main" xmlns="" id="{BBC7CBDA-DA80-A145-AA2C-302A86003B03}"/>
                </a:ext>
              </a:extLst>
            </p:cNvPr>
            <p:cNvSpPr/>
            <p:nvPr userDrawn="1"/>
          </p:nvSpPr>
          <p:spPr>
            <a:xfrm>
              <a:off x="59764" y="4257344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AFAFAF"/>
                </a:solidFill>
              </a:endParaRPr>
            </a:p>
          </p:txBody>
        </p:sp>
        <p:sp>
          <p:nvSpPr>
            <p:cNvPr id="25" name="Parallelogram 3">
              <a:extLst>
                <a:ext uri="{FF2B5EF4-FFF2-40B4-BE49-F238E27FC236}">
                  <a16:creationId xmlns:a16="http://schemas.microsoft.com/office/drawing/2014/main" xmlns="" id="{066DCD9C-F2BD-3D4D-AFA6-E21F50861417}"/>
                </a:ext>
              </a:extLst>
            </p:cNvPr>
            <p:cNvSpPr/>
            <p:nvPr userDrawn="1"/>
          </p:nvSpPr>
          <p:spPr>
            <a:xfrm>
              <a:off x="572977" y="3583735"/>
              <a:ext cx="519806" cy="476250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  <a:gd name="connsiteX0" fmla="*/ 0 w 589655"/>
                <a:gd name="connsiteY0" fmla="*/ 746125 h 746125"/>
                <a:gd name="connsiteX1" fmla="*/ 423863 w 589655"/>
                <a:gd name="connsiteY1" fmla="*/ 0 h 746125"/>
                <a:gd name="connsiteX2" fmla="*/ 589655 w 589655"/>
                <a:gd name="connsiteY2" fmla="*/ 146050 h 746125"/>
                <a:gd name="connsiteX3" fmla="*/ 241993 w 589655"/>
                <a:gd name="connsiteY3" fmla="*/ 746125 h 746125"/>
                <a:gd name="connsiteX4" fmla="*/ 0 w 589655"/>
                <a:gd name="connsiteY4" fmla="*/ 746125 h 746125"/>
                <a:gd name="connsiteX0" fmla="*/ 0 w 589655"/>
                <a:gd name="connsiteY0" fmla="*/ 600075 h 600075"/>
                <a:gd name="connsiteX1" fmla="*/ 334963 w 589655"/>
                <a:gd name="connsiteY1" fmla="*/ 317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89655"/>
                <a:gd name="connsiteY0" fmla="*/ 600075 h 600075"/>
                <a:gd name="connsiteX1" fmla="*/ 265113 w 589655"/>
                <a:gd name="connsiteY1" fmla="*/ 123825 h 600075"/>
                <a:gd name="connsiteX2" fmla="*/ 589655 w 589655"/>
                <a:gd name="connsiteY2" fmla="*/ 0 h 600075"/>
                <a:gd name="connsiteX3" fmla="*/ 241993 w 589655"/>
                <a:gd name="connsiteY3" fmla="*/ 600075 h 600075"/>
                <a:gd name="connsiteX4" fmla="*/ 0 w 589655"/>
                <a:gd name="connsiteY4" fmla="*/ 600075 h 600075"/>
                <a:gd name="connsiteX0" fmla="*/ 0 w 526155"/>
                <a:gd name="connsiteY0" fmla="*/ 485775 h 485775"/>
                <a:gd name="connsiteX1" fmla="*/ 265113 w 526155"/>
                <a:gd name="connsiteY1" fmla="*/ 9525 h 485775"/>
                <a:gd name="connsiteX2" fmla="*/ 526155 w 526155"/>
                <a:gd name="connsiteY2" fmla="*/ 0 h 485775"/>
                <a:gd name="connsiteX3" fmla="*/ 241993 w 526155"/>
                <a:gd name="connsiteY3" fmla="*/ 485775 h 485775"/>
                <a:gd name="connsiteX4" fmla="*/ 0 w 526155"/>
                <a:gd name="connsiteY4" fmla="*/ 485775 h 485775"/>
                <a:gd name="connsiteX0" fmla="*/ 0 w 519805"/>
                <a:gd name="connsiteY0" fmla="*/ 476250 h 476250"/>
                <a:gd name="connsiteX1" fmla="*/ 265113 w 519805"/>
                <a:gd name="connsiteY1" fmla="*/ 0 h 476250"/>
                <a:gd name="connsiteX2" fmla="*/ 519805 w 519805"/>
                <a:gd name="connsiteY2" fmla="*/ 3175 h 476250"/>
                <a:gd name="connsiteX3" fmla="*/ 241993 w 519805"/>
                <a:gd name="connsiteY3" fmla="*/ 476250 h 476250"/>
                <a:gd name="connsiteX4" fmla="*/ 0 w 519805"/>
                <a:gd name="connsiteY4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805" h="476250">
                  <a:moveTo>
                    <a:pt x="0" y="476250"/>
                  </a:moveTo>
                  <a:lnTo>
                    <a:pt x="265113" y="0"/>
                  </a:lnTo>
                  <a:lnTo>
                    <a:pt x="519805" y="3175"/>
                  </a:lnTo>
                  <a:lnTo>
                    <a:pt x="241993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AFAFAF"/>
                </a:solidFill>
              </a:endParaRPr>
            </a:p>
          </p:txBody>
        </p:sp>
        <p:sp>
          <p:nvSpPr>
            <p:cNvPr id="26" name="Parallelogram 3">
              <a:extLst>
                <a:ext uri="{FF2B5EF4-FFF2-40B4-BE49-F238E27FC236}">
                  <a16:creationId xmlns:a16="http://schemas.microsoft.com/office/drawing/2014/main" xmlns="" id="{05E14175-8351-AA4D-A6AD-22B96E46514D}"/>
                </a:ext>
              </a:extLst>
            </p:cNvPr>
            <p:cNvSpPr/>
            <p:nvPr userDrawn="1"/>
          </p:nvSpPr>
          <p:spPr>
            <a:xfrm>
              <a:off x="-304882" y="3963850"/>
              <a:ext cx="672205" cy="746125"/>
            </a:xfrm>
            <a:custGeom>
              <a:avLst/>
              <a:gdLst>
                <a:gd name="connsiteX0" fmla="*/ 0 w 535680"/>
                <a:gd name="connsiteY0" fmla="*/ 450850 h 450850"/>
                <a:gd name="connsiteX1" fmla="*/ 112713 w 535680"/>
                <a:gd name="connsiteY1" fmla="*/ 0 h 450850"/>
                <a:gd name="connsiteX2" fmla="*/ 535680 w 535680"/>
                <a:gd name="connsiteY2" fmla="*/ 0 h 450850"/>
                <a:gd name="connsiteX3" fmla="*/ 422968 w 535680"/>
                <a:gd name="connsiteY3" fmla="*/ 450850 h 450850"/>
                <a:gd name="connsiteX4" fmla="*/ 0 w 535680"/>
                <a:gd name="connsiteY4" fmla="*/ 450850 h 450850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734118 w 846830"/>
                <a:gd name="connsiteY3" fmla="*/ 450850 h 746125"/>
                <a:gd name="connsiteX4" fmla="*/ 0 w 846830"/>
                <a:gd name="connsiteY4" fmla="*/ 746125 h 746125"/>
                <a:gd name="connsiteX0" fmla="*/ 0 w 846830"/>
                <a:gd name="connsiteY0" fmla="*/ 746125 h 746125"/>
                <a:gd name="connsiteX1" fmla="*/ 423863 w 846830"/>
                <a:gd name="connsiteY1" fmla="*/ 0 h 746125"/>
                <a:gd name="connsiteX2" fmla="*/ 846830 w 846830"/>
                <a:gd name="connsiteY2" fmla="*/ 0 h 746125"/>
                <a:gd name="connsiteX3" fmla="*/ 232468 w 846830"/>
                <a:gd name="connsiteY3" fmla="*/ 736600 h 746125"/>
                <a:gd name="connsiteX4" fmla="*/ 0 w 846830"/>
                <a:gd name="connsiteY4" fmla="*/ 746125 h 746125"/>
                <a:gd name="connsiteX0" fmla="*/ 0 w 535680"/>
                <a:gd name="connsiteY0" fmla="*/ 752475 h 752475"/>
                <a:gd name="connsiteX1" fmla="*/ 423863 w 535680"/>
                <a:gd name="connsiteY1" fmla="*/ 6350 h 752475"/>
                <a:gd name="connsiteX2" fmla="*/ 535680 w 535680"/>
                <a:gd name="connsiteY2" fmla="*/ 0 h 752475"/>
                <a:gd name="connsiteX3" fmla="*/ 232468 w 535680"/>
                <a:gd name="connsiteY3" fmla="*/ 742950 h 752475"/>
                <a:gd name="connsiteX4" fmla="*/ 0 w 535680"/>
                <a:gd name="connsiteY4" fmla="*/ 752475 h 75247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32468 w 672205"/>
                <a:gd name="connsiteY3" fmla="*/ 736600 h 746125"/>
                <a:gd name="connsiteX4" fmla="*/ 0 w 672205"/>
                <a:gd name="connsiteY4" fmla="*/ 746125 h 746125"/>
                <a:gd name="connsiteX0" fmla="*/ 0 w 672205"/>
                <a:gd name="connsiteY0" fmla="*/ 746125 h 746125"/>
                <a:gd name="connsiteX1" fmla="*/ 423863 w 672205"/>
                <a:gd name="connsiteY1" fmla="*/ 0 h 746125"/>
                <a:gd name="connsiteX2" fmla="*/ 672205 w 672205"/>
                <a:gd name="connsiteY2" fmla="*/ 0 h 746125"/>
                <a:gd name="connsiteX3" fmla="*/ 241993 w 672205"/>
                <a:gd name="connsiteY3" fmla="*/ 746125 h 746125"/>
                <a:gd name="connsiteX4" fmla="*/ 0 w 672205"/>
                <a:gd name="connsiteY4" fmla="*/ 746125 h 7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205" h="746125">
                  <a:moveTo>
                    <a:pt x="0" y="746125"/>
                  </a:moveTo>
                  <a:lnTo>
                    <a:pt x="423863" y="0"/>
                  </a:lnTo>
                  <a:lnTo>
                    <a:pt x="672205" y="0"/>
                  </a:lnTo>
                  <a:lnTo>
                    <a:pt x="241993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AFAFAF"/>
                </a:solidFill>
              </a:endParaRPr>
            </a:p>
          </p:txBody>
        </p:sp>
      </p:grp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D39C271D-3769-BA47-9FD8-FAD76E4AF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993" y="4618969"/>
            <a:ext cx="1956984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xmlns="" id="{B1CABBE6-522A-A940-9A20-DF140D22F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2320" y="4618969"/>
            <a:ext cx="2707581" cy="392921"/>
          </a:xfrm>
        </p:spPr>
        <p:txBody>
          <a:bodyPr/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467" b="0" i="0" kern="1200" baseline="0" dirty="0">
                <a:solidFill>
                  <a:schemeClr val="tx1"/>
                </a:solidFill>
                <a:latin typeface="+mn-lt"/>
                <a:ea typeface="+mn-ea"/>
                <a:cs typeface="Segoe UI Light"/>
              </a:defRPr>
            </a:lvl1pPr>
          </a:lstStyle>
          <a:p>
            <a:pPr lvl="0"/>
            <a:r>
              <a:rPr lang="en-US" dirty="0" err="1"/>
              <a:t>email@company.com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F2168B5-0907-4E1A-9151-07A5F14BA3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10" y="852704"/>
            <a:ext cx="3168372" cy="84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76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17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7466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67342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58061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36828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329BC54-1F14-42A2-956E-A51E1E92CCA6}" type="datetimeFigureOut">
              <a:rPr lang="en-ZA" smtClean="0"/>
              <a:t>2018/11/02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6ECFD95-B34F-4887-B805-9F53A4195EA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549801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0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29371" y="334969"/>
            <a:ext cx="11306755" cy="81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Styling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29371" y="1507836"/>
            <a:ext cx="11306755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1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667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18" Type="http://schemas.openxmlformats.org/officeDocument/2006/relationships/image" Target="../media/image28.jp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17" Type="http://schemas.openxmlformats.org/officeDocument/2006/relationships/image" Target="../media/image27.jpeg"/><Relationship Id="rId2" Type="http://schemas.openxmlformats.org/officeDocument/2006/relationships/image" Target="../media/image13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5" Type="http://schemas.openxmlformats.org/officeDocument/2006/relationships/image" Target="../media/image21.svg"/><Relationship Id="rId10" Type="http://schemas.openxmlformats.org/officeDocument/2006/relationships/image" Target="../media/image21.png"/><Relationship Id="rId19" Type="http://schemas.openxmlformats.org/officeDocument/2006/relationships/image" Target="../media/image29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Going back in time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JP Voogt, Data Analyst, </a:t>
            </a:r>
            <a:r>
              <a:rPr lang="en-US" dirty="0" err="1" smtClean="0"/>
              <a:t>Compuscan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is Temporal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43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How can you use Temporal Tables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ZA" dirty="0"/>
              <a:t>Books Online Quick Start Guide : https://msdn.microsoft.com/en-us/library/dn935015.aspx</a:t>
            </a:r>
          </a:p>
          <a:p>
            <a:pPr lvl="0"/>
            <a:r>
              <a:rPr lang="en-ZA" dirty="0"/>
              <a:t>Getting Started</a:t>
            </a:r>
          </a:p>
          <a:p>
            <a:pPr lvl="1"/>
            <a:r>
              <a:rPr lang="en-ZA" dirty="0"/>
              <a:t>Create Table : https://msdn.microsoft.com/en-us/library/ms174979.aspx</a:t>
            </a:r>
          </a:p>
          <a:p>
            <a:pPr lvl="1"/>
            <a:r>
              <a:rPr lang="en-ZA" dirty="0"/>
              <a:t>Alter Table : https://msdn.microsoft.com/en-us/library/ms190273.aspx</a:t>
            </a:r>
          </a:p>
          <a:p>
            <a:pPr lvl="1"/>
            <a:r>
              <a:rPr lang="en-ZA" dirty="0"/>
              <a:t>From : https://msdn.microsoft.com/en-us/library/ms177634.aspx</a:t>
            </a:r>
          </a:p>
        </p:txBody>
      </p:sp>
    </p:spTree>
    <p:extLst>
      <p:ext uri="{BB962C8B-B14F-4D97-AF65-F5344CB8AC3E}">
        <p14:creationId xmlns:p14="http://schemas.microsoft.com/office/powerpoint/2010/main" val="267193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2018-11-02_17-31-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5000"/>
            <a:ext cx="12192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4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9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Temporal Queries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ZA"/>
              <a:t>What is Temporal Queries</a:t>
            </a:r>
          </a:p>
          <a:p>
            <a:pPr lvl="1"/>
            <a:r>
              <a:rPr lang="en-ZA"/>
              <a:t>A Special/New way of querying temporal tables</a:t>
            </a:r>
          </a:p>
          <a:p>
            <a:pPr lvl="1"/>
            <a:r>
              <a:rPr lang="en-ZA"/>
              <a:t>Single table propagated through multiple JOIN's (Using CTE's is easier)</a:t>
            </a:r>
          </a:p>
          <a:p>
            <a:pPr lvl="0"/>
            <a:r>
              <a:rPr lang="en-ZA"/>
              <a:t>Syntax "FOR SYSTEM_TIME"</a:t>
            </a:r>
          </a:p>
          <a:p>
            <a:pPr lvl="1"/>
            <a:r>
              <a:rPr lang="en-ZA"/>
              <a:t>AS OF</a:t>
            </a:r>
          </a:p>
          <a:p>
            <a:pPr lvl="1"/>
            <a:r>
              <a:rPr lang="en-ZA"/>
              <a:t>FROM - TO</a:t>
            </a:r>
          </a:p>
          <a:p>
            <a:pPr lvl="1"/>
            <a:r>
              <a:rPr lang="en-ZA"/>
              <a:t>BETWEEN</a:t>
            </a:r>
          </a:p>
          <a:p>
            <a:pPr lvl="1"/>
            <a:r>
              <a:rPr lang="en-ZA"/>
              <a:t>CONTAINED IN</a:t>
            </a:r>
          </a:p>
          <a:p>
            <a:pPr lvl="1"/>
            <a:r>
              <a:rPr lang="en-ZA"/>
              <a:t>ALL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728" y="5077019"/>
            <a:ext cx="8019072" cy="142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4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Alter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ZA"/>
              <a:t>Prior to CTP3 System Versioning had to be turned off, then you can alter both the User Table and the History Table(SYSTEM_VERSIONING = OFF)</a:t>
            </a:r>
          </a:p>
          <a:p>
            <a:pPr lvl="0"/>
            <a:r>
              <a:rPr lang="en-ZA"/>
              <a:t>Currently you can just run an alter statement on the User Table (Few functions still not supported with this method like compute columns and IDENTITY)</a:t>
            </a:r>
          </a:p>
          <a:p>
            <a:pPr lvl="0"/>
            <a:r>
              <a:rPr lang="en-ZA"/>
              <a:t>Schema lock is held for the duration of the alter statement</a:t>
            </a:r>
          </a:p>
        </p:txBody>
      </p:sp>
    </p:spTree>
    <p:extLst>
      <p:ext uri="{BB962C8B-B14F-4D97-AF65-F5344CB8AC3E}">
        <p14:creationId xmlns:p14="http://schemas.microsoft.com/office/powerpoint/2010/main" val="283476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Other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ZA"/>
              <a:t>Period columns values can be stored in UCT time zones</a:t>
            </a:r>
          </a:p>
          <a:p>
            <a:pPr lvl="0"/>
            <a:r>
              <a:rPr lang="en-ZA"/>
              <a:t>Period columns can be hidden from the users</a:t>
            </a:r>
          </a:p>
          <a:p>
            <a:pPr lvl="0"/>
            <a:r>
              <a:rPr lang="en-ZA"/>
              <a:t>Compress History tables</a:t>
            </a:r>
          </a:p>
          <a:p>
            <a:pPr lvl="0"/>
            <a:r>
              <a:rPr lang="en-ZA"/>
              <a:t>Possible to create a Memory Optimized table with system versioning and the history table on disk</a:t>
            </a:r>
          </a:p>
          <a:p>
            <a:pPr lvl="0"/>
            <a:r>
              <a:rPr lang="en-ZA"/>
              <a:t>Do not confuse Temporal Tables with DW</a:t>
            </a:r>
          </a:p>
        </p:txBody>
      </p:sp>
    </p:spTree>
    <p:extLst>
      <p:ext uri="{BB962C8B-B14F-4D97-AF65-F5344CB8AC3E}">
        <p14:creationId xmlns:p14="http://schemas.microsoft.com/office/powerpoint/2010/main" val="153771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Not Supported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ZA"/>
              <a:t>Snapshot, Transactional and Merge Replicated</a:t>
            </a:r>
          </a:p>
        </p:txBody>
      </p:sp>
    </p:spTree>
    <p:extLst>
      <p:ext uri="{BB962C8B-B14F-4D97-AF65-F5344CB8AC3E}">
        <p14:creationId xmlns:p14="http://schemas.microsoft.com/office/powerpoint/2010/main" val="229063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0908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Jean-Pierre Voogt</a:t>
            </a:r>
            <a:endParaRPr lang="en-US" dirty="0"/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 Analyst, </a:t>
            </a:r>
            <a:r>
              <a:rPr lang="en-US" dirty="0" err="1" smtClean="0"/>
              <a:t>Compuscan</a:t>
            </a:r>
            <a:endParaRPr lang="en-US" dirty="0"/>
          </a:p>
        </p:txBody>
      </p:sp>
      <p:sp>
        <p:nvSpPr>
          <p:cNvPr id="150" name="Text Placeholder 14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Biography Point One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r="9628"/>
          <a:stretch>
            <a:fillRect/>
          </a:stretch>
        </p:blipFill>
        <p:spPr/>
      </p:pic>
      <p:sp>
        <p:nvSpPr>
          <p:cNvPr id="152" name="Text Placeholder 15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pulvinar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153" name="Text Placeholder 15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Biography Point Two</a:t>
            </a:r>
            <a:endParaRPr lang="en-US" dirty="0"/>
          </a:p>
        </p:txBody>
      </p:sp>
      <p:sp>
        <p:nvSpPr>
          <p:cNvPr id="154" name="Text Placeholder 15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Lorem ipsum dolor sit amet, consectetur adipiscing elit. Fusce pulvinar nunc est, quis congue massa lobortis eget.</a:t>
            </a:r>
            <a:endParaRPr lang="en-US" dirty="0"/>
          </a:p>
        </p:txBody>
      </p:sp>
      <p:sp>
        <p:nvSpPr>
          <p:cNvPr id="155" name="Text Placeholder 15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Biography Point Three</a:t>
            </a:r>
          </a:p>
        </p:txBody>
      </p:sp>
      <p:sp>
        <p:nvSpPr>
          <p:cNvPr id="156" name="Text Placeholder 15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157" name="Text Placeholder 156"/>
          <p:cNvSpPr>
            <a:spLocks noGrp="1"/>
          </p:cNvSpPr>
          <p:nvPr>
            <p:ph type="body" sz="quarter" idx="18"/>
          </p:nvPr>
        </p:nvSpPr>
        <p:spPr>
          <a:xfrm>
            <a:off x="1176051" y="4645545"/>
            <a:ext cx="1979273" cy="349251"/>
          </a:xfrm>
        </p:spPr>
        <p:txBody>
          <a:bodyPr/>
          <a:lstStyle/>
          <a:p>
            <a:r>
              <a:rPr lang="en-US" dirty="0" smtClean="0"/>
              <a:t>/Jean-Pierre Voogt</a:t>
            </a:r>
            <a:endParaRPr lang="en-US" dirty="0"/>
          </a:p>
        </p:txBody>
      </p:sp>
      <p:sp>
        <p:nvSpPr>
          <p:cNvPr id="158" name="Text Placeholder 15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JPVoogt</a:t>
            </a:r>
            <a:endParaRPr lang="en-US" dirty="0"/>
          </a:p>
        </p:txBody>
      </p:sp>
      <p:sp>
        <p:nvSpPr>
          <p:cNvPr id="159" name="Text Placeholder 158"/>
          <p:cNvSpPr>
            <a:spLocks noGrp="1"/>
          </p:cNvSpPr>
          <p:nvPr>
            <p:ph type="body" sz="quarter" idx="20"/>
          </p:nvPr>
        </p:nvSpPr>
        <p:spPr>
          <a:xfrm>
            <a:off x="1174780" y="5658001"/>
            <a:ext cx="1645693" cy="349251"/>
          </a:xfrm>
        </p:spPr>
        <p:txBody>
          <a:bodyPr/>
          <a:lstStyle/>
          <a:p>
            <a:r>
              <a:rPr lang="en-US" dirty="0" err="1" smtClean="0"/>
              <a:t>JeanPierre</a:t>
            </a:r>
            <a:r>
              <a:rPr lang="en-US" dirty="0" smtClean="0"/>
              <a:t> Voogt</a:t>
            </a:r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>
            <a:off x="810895" y="5675290"/>
            <a:ext cx="306133" cy="306133"/>
            <a:chOff x="6351804" y="5146675"/>
            <a:chExt cx="353832" cy="353832"/>
          </a:xfrm>
        </p:grpSpPr>
        <p:sp>
          <p:nvSpPr>
            <p:cNvPr id="89" name="Freeform 79"/>
            <p:cNvSpPr>
              <a:spLocks/>
            </p:cNvSpPr>
            <p:nvPr/>
          </p:nvSpPr>
          <p:spPr bwMode="auto">
            <a:xfrm>
              <a:off x="6490692" y="5241925"/>
              <a:ext cx="76055" cy="161920"/>
            </a:xfrm>
            <a:custGeom>
              <a:avLst/>
              <a:gdLst>
                <a:gd name="T0" fmla="*/ 30 w 30"/>
                <a:gd name="T1" fmla="*/ 22 h 64"/>
                <a:gd name="T2" fmla="*/ 19 w 30"/>
                <a:gd name="T3" fmla="*/ 22 h 64"/>
                <a:gd name="T4" fmla="*/ 19 w 30"/>
                <a:gd name="T5" fmla="*/ 14 h 64"/>
                <a:gd name="T6" fmla="*/ 23 w 30"/>
                <a:gd name="T7" fmla="*/ 11 h 64"/>
                <a:gd name="T8" fmla="*/ 30 w 30"/>
                <a:gd name="T9" fmla="*/ 11 h 64"/>
                <a:gd name="T10" fmla="*/ 30 w 30"/>
                <a:gd name="T11" fmla="*/ 0 h 64"/>
                <a:gd name="T12" fmla="*/ 22 w 30"/>
                <a:gd name="T13" fmla="*/ 0 h 64"/>
                <a:gd name="T14" fmla="*/ 8 w 30"/>
                <a:gd name="T15" fmla="*/ 13 h 64"/>
                <a:gd name="T16" fmla="*/ 8 w 30"/>
                <a:gd name="T17" fmla="*/ 22 h 64"/>
                <a:gd name="T18" fmla="*/ 0 w 30"/>
                <a:gd name="T19" fmla="*/ 22 h 64"/>
                <a:gd name="T20" fmla="*/ 0 w 30"/>
                <a:gd name="T21" fmla="*/ 34 h 64"/>
                <a:gd name="T22" fmla="*/ 8 w 30"/>
                <a:gd name="T23" fmla="*/ 34 h 64"/>
                <a:gd name="T24" fmla="*/ 8 w 30"/>
                <a:gd name="T25" fmla="*/ 64 h 64"/>
                <a:gd name="T26" fmla="*/ 19 w 30"/>
                <a:gd name="T27" fmla="*/ 64 h 64"/>
                <a:gd name="T28" fmla="*/ 19 w 30"/>
                <a:gd name="T29" fmla="*/ 34 h 64"/>
                <a:gd name="T30" fmla="*/ 28 w 30"/>
                <a:gd name="T31" fmla="*/ 34 h 64"/>
                <a:gd name="T32" fmla="*/ 30 w 30"/>
                <a:gd name="T33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64">
                  <a:moveTo>
                    <a:pt x="30" y="22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22" y="11"/>
                    <a:pt x="23" y="11"/>
                  </a:cubicBezTo>
                  <a:cubicBezTo>
                    <a:pt x="24" y="11"/>
                    <a:pt x="30" y="11"/>
                    <a:pt x="30" y="1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1" y="0"/>
                    <a:pt x="8" y="8"/>
                    <a:pt x="8" y="1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48"/>
                    <a:pt x="8" y="64"/>
                    <a:pt x="8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64"/>
                    <a:pt x="19" y="48"/>
                    <a:pt x="19" y="34"/>
                  </a:cubicBezTo>
                  <a:cubicBezTo>
                    <a:pt x="28" y="34"/>
                    <a:pt x="28" y="34"/>
                    <a:pt x="28" y="34"/>
                  </a:cubicBezTo>
                  <a:lnTo>
                    <a:pt x="30" y="2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 sz="2400">
                <a:solidFill>
                  <a:srgbClr val="000000"/>
                </a:solidFill>
              </a:endParaRP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635180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AFAFAF"/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806218" y="5181804"/>
            <a:ext cx="306133" cy="306133"/>
            <a:chOff x="5748554" y="5146675"/>
            <a:chExt cx="353832" cy="353832"/>
          </a:xfrm>
        </p:grpSpPr>
        <p:sp>
          <p:nvSpPr>
            <p:cNvPr id="92" name="Freeform 383"/>
            <p:cNvSpPr>
              <a:spLocks/>
            </p:cNvSpPr>
            <p:nvPr/>
          </p:nvSpPr>
          <p:spPr bwMode="auto">
            <a:xfrm>
              <a:off x="5852152" y="5257801"/>
              <a:ext cx="159335" cy="137931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AFAFAF"/>
                </a:soli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01086" y="4688319"/>
            <a:ext cx="306133" cy="306133"/>
            <a:chOff x="3348740" y="4138863"/>
            <a:chExt cx="229600" cy="229600"/>
          </a:xfrm>
        </p:grpSpPr>
        <p:sp>
          <p:nvSpPr>
            <p:cNvPr id="95" name="Rounded Rectangle 94"/>
            <p:cNvSpPr/>
            <p:nvPr/>
          </p:nvSpPr>
          <p:spPr>
            <a:xfrm>
              <a:off x="3348740" y="4138863"/>
              <a:ext cx="229600" cy="229600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AFAFAF"/>
                </a:solidFill>
              </a:endParaRPr>
            </a:p>
          </p:txBody>
        </p:sp>
        <p:grpSp>
          <p:nvGrpSpPr>
            <p:cNvPr id="96" name="Group 1216"/>
            <p:cNvGrpSpPr>
              <a:grpSpLocks/>
            </p:cNvGrpSpPr>
            <p:nvPr/>
          </p:nvGrpSpPr>
          <p:grpSpPr bwMode="auto">
            <a:xfrm>
              <a:off x="3416337" y="4197351"/>
              <a:ext cx="101582" cy="101580"/>
              <a:chOff x="8400256" y="3573016"/>
              <a:chExt cx="423863" cy="422275"/>
            </a:xfrm>
            <a:solidFill>
              <a:schemeClr val="tx1"/>
            </a:solidFill>
          </p:grpSpPr>
          <p:sp>
            <p:nvSpPr>
              <p:cNvPr id="97" name="Oval 315"/>
              <p:cNvSpPr>
                <a:spLocks noChangeArrowheads="1"/>
              </p:cNvSpPr>
              <p:nvPr/>
            </p:nvSpPr>
            <p:spPr bwMode="auto">
              <a:xfrm>
                <a:off x="8400256" y="3573016"/>
                <a:ext cx="103188" cy="1016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endParaRPr lang="en-AU" altLang="x-none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Rectangle 316"/>
              <p:cNvSpPr>
                <a:spLocks noChangeArrowheads="1"/>
              </p:cNvSpPr>
              <p:nvPr/>
            </p:nvSpPr>
            <p:spPr bwMode="auto">
              <a:xfrm>
                <a:off x="8408194" y="3714304"/>
                <a:ext cx="87313" cy="2809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</a:defRPr>
                </a:lvl9pPr>
              </a:lstStyle>
              <a:p>
                <a:endParaRPr lang="en-AU" altLang="x-none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Freeform 317"/>
              <p:cNvSpPr>
                <a:spLocks/>
              </p:cNvSpPr>
              <p:nvPr/>
            </p:nvSpPr>
            <p:spPr bwMode="auto">
              <a:xfrm>
                <a:off x="8551069" y="3706366"/>
                <a:ext cx="273050" cy="288925"/>
              </a:xfrm>
              <a:custGeom>
                <a:avLst/>
                <a:gdLst>
                  <a:gd name="T0" fmla="*/ 232890753 w 196"/>
                  <a:gd name="T1" fmla="*/ 0 h 207"/>
                  <a:gd name="T2" fmla="*/ 118386679 w 196"/>
                  <a:gd name="T3" fmla="*/ 62342199 h 207"/>
                  <a:gd name="T4" fmla="*/ 116446073 w 196"/>
                  <a:gd name="T5" fmla="*/ 62342199 h 207"/>
                  <a:gd name="T6" fmla="*/ 116446073 w 196"/>
                  <a:gd name="T7" fmla="*/ 9741099 h 207"/>
                  <a:gd name="T8" fmla="*/ 0 w 196"/>
                  <a:gd name="T9" fmla="*/ 9741099 h 207"/>
                  <a:gd name="T10" fmla="*/ 0 w 196"/>
                  <a:gd name="T11" fmla="*/ 403273699 h 207"/>
                  <a:gd name="T12" fmla="*/ 122267889 w 196"/>
                  <a:gd name="T13" fmla="*/ 403273699 h 207"/>
                  <a:gd name="T14" fmla="*/ 122267889 w 196"/>
                  <a:gd name="T15" fmla="*/ 208455898 h 207"/>
                  <a:gd name="T16" fmla="*/ 194075860 w 196"/>
                  <a:gd name="T17" fmla="*/ 107150698 h 207"/>
                  <a:gd name="T18" fmla="*/ 258121409 w 196"/>
                  <a:gd name="T19" fmla="*/ 212351500 h 207"/>
                  <a:gd name="T20" fmla="*/ 258121409 w 196"/>
                  <a:gd name="T21" fmla="*/ 403273699 h 207"/>
                  <a:gd name="T22" fmla="*/ 380389298 w 196"/>
                  <a:gd name="T23" fmla="*/ 403273699 h 207"/>
                  <a:gd name="T24" fmla="*/ 380389298 w 196"/>
                  <a:gd name="T25" fmla="*/ 187025200 h 207"/>
                  <a:gd name="T26" fmla="*/ 232890753 w 196"/>
                  <a:gd name="T27" fmla="*/ 0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6" h="207">
                    <a:moveTo>
                      <a:pt x="120" y="0"/>
                    </a:moveTo>
                    <a:cubicBezTo>
                      <a:pt x="90" y="0"/>
                      <a:pt x="69" y="16"/>
                      <a:pt x="61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63" y="207"/>
                      <a:pt x="63" y="207"/>
                      <a:pt x="63" y="207"/>
                    </a:cubicBezTo>
                    <a:cubicBezTo>
                      <a:pt x="63" y="107"/>
                      <a:pt x="63" y="107"/>
                      <a:pt x="63" y="107"/>
                    </a:cubicBezTo>
                    <a:cubicBezTo>
                      <a:pt x="63" y="81"/>
                      <a:pt x="68" y="55"/>
                      <a:pt x="100" y="55"/>
                    </a:cubicBezTo>
                    <a:cubicBezTo>
                      <a:pt x="133" y="55"/>
                      <a:pt x="133" y="85"/>
                      <a:pt x="133" y="109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96" y="207"/>
                      <a:pt x="196" y="207"/>
                      <a:pt x="196" y="207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6" y="42"/>
                      <a:pt x="184" y="0"/>
                      <a:pt x="120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3918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Learn more from </a:t>
            </a:r>
            <a:r>
              <a:rPr lang="en-US" dirty="0" smtClean="0"/>
              <a:t>JP Voogt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jpvoogt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jvoogt1@gmail.com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0857" y="4637878"/>
            <a:ext cx="306132" cy="306132"/>
            <a:chOff x="5748554" y="5146675"/>
            <a:chExt cx="353832" cy="353832"/>
          </a:xfrm>
        </p:grpSpPr>
        <p:sp>
          <p:nvSpPr>
            <p:cNvPr id="12" name="Freeform 383"/>
            <p:cNvSpPr>
              <a:spLocks/>
            </p:cNvSpPr>
            <p:nvPr/>
          </p:nvSpPr>
          <p:spPr bwMode="auto">
            <a:xfrm>
              <a:off x="5852152" y="5257800"/>
              <a:ext cx="159336" cy="137932"/>
            </a:xfrm>
            <a:custGeom>
              <a:avLst/>
              <a:gdLst>
                <a:gd name="T0" fmla="*/ 458484450 w 64"/>
                <a:gd name="T1" fmla="*/ 49083328 h 56"/>
                <a:gd name="T2" fmla="*/ 408336961 w 64"/>
                <a:gd name="T3" fmla="*/ 63107136 h 56"/>
                <a:gd name="T4" fmla="*/ 444156978 w 64"/>
                <a:gd name="T5" fmla="*/ 7011904 h 56"/>
                <a:gd name="T6" fmla="*/ 386847091 w 64"/>
                <a:gd name="T7" fmla="*/ 28047616 h 56"/>
                <a:gd name="T8" fmla="*/ 386847091 w 64"/>
                <a:gd name="T9" fmla="*/ 28047616 h 56"/>
                <a:gd name="T10" fmla="*/ 315207056 w 64"/>
                <a:gd name="T11" fmla="*/ 0 h 56"/>
                <a:gd name="T12" fmla="*/ 222077151 w 64"/>
                <a:gd name="T13" fmla="*/ 98166656 h 56"/>
                <a:gd name="T14" fmla="*/ 229242225 w 64"/>
                <a:gd name="T15" fmla="*/ 119202368 h 56"/>
                <a:gd name="T16" fmla="*/ 229242225 w 64"/>
                <a:gd name="T17" fmla="*/ 119202368 h 56"/>
                <a:gd name="T18" fmla="*/ 28654944 w 64"/>
                <a:gd name="T19" fmla="*/ 21035712 h 56"/>
                <a:gd name="T20" fmla="*/ 57309887 w 64"/>
                <a:gd name="T21" fmla="*/ 147249984 h 56"/>
                <a:gd name="T22" fmla="*/ 14327472 w 64"/>
                <a:gd name="T23" fmla="*/ 140238080 h 56"/>
                <a:gd name="T24" fmla="*/ 85964831 w 64"/>
                <a:gd name="T25" fmla="*/ 238404736 h 56"/>
                <a:gd name="T26" fmla="*/ 42982415 w 64"/>
                <a:gd name="T27" fmla="*/ 238404736 h 56"/>
                <a:gd name="T28" fmla="*/ 128949923 w 64"/>
                <a:gd name="T29" fmla="*/ 308523776 h 56"/>
                <a:gd name="T30" fmla="*/ 0 w 64"/>
                <a:gd name="T31" fmla="*/ 350595200 h 56"/>
                <a:gd name="T32" fmla="*/ 150439792 w 64"/>
                <a:gd name="T33" fmla="*/ 392666624 h 56"/>
                <a:gd name="T34" fmla="*/ 415502035 w 64"/>
                <a:gd name="T35" fmla="*/ 98166656 h 56"/>
                <a:gd name="T36" fmla="*/ 415502035 w 64"/>
                <a:gd name="T37" fmla="*/ 98166656 h 56"/>
                <a:gd name="T38" fmla="*/ 415502035 w 64"/>
                <a:gd name="T39" fmla="*/ 98166656 h 56"/>
                <a:gd name="T40" fmla="*/ 415502035 w 64"/>
                <a:gd name="T41" fmla="*/ 98166656 h 56"/>
                <a:gd name="T42" fmla="*/ 458484450 w 64"/>
                <a:gd name="T43" fmla="*/ 49083328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4" h="56">
                  <a:moveTo>
                    <a:pt x="64" y="7"/>
                  </a:moveTo>
                  <a:cubicBezTo>
                    <a:pt x="63" y="7"/>
                    <a:pt x="60" y="9"/>
                    <a:pt x="57" y="9"/>
                  </a:cubicBezTo>
                  <a:cubicBezTo>
                    <a:pt x="59" y="8"/>
                    <a:pt x="61" y="4"/>
                    <a:pt x="62" y="1"/>
                  </a:cubicBezTo>
                  <a:cubicBezTo>
                    <a:pt x="60" y="3"/>
                    <a:pt x="5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2" y="2"/>
                    <a:pt x="48" y="0"/>
                    <a:pt x="44" y="0"/>
                  </a:cubicBezTo>
                  <a:cubicBezTo>
                    <a:pt x="37" y="0"/>
                    <a:pt x="31" y="6"/>
                    <a:pt x="31" y="14"/>
                  </a:cubicBezTo>
                  <a:cubicBezTo>
                    <a:pt x="31" y="15"/>
                    <a:pt x="31" y="16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2" y="17"/>
                    <a:pt x="10" y="12"/>
                    <a:pt x="4" y="3"/>
                  </a:cubicBezTo>
                  <a:cubicBezTo>
                    <a:pt x="0" y="10"/>
                    <a:pt x="3" y="18"/>
                    <a:pt x="8" y="21"/>
                  </a:cubicBezTo>
                  <a:cubicBezTo>
                    <a:pt x="6" y="22"/>
                    <a:pt x="3" y="21"/>
                    <a:pt x="2" y="20"/>
                  </a:cubicBezTo>
                  <a:cubicBezTo>
                    <a:pt x="2" y="25"/>
                    <a:pt x="4" y="31"/>
                    <a:pt x="12" y="34"/>
                  </a:cubicBezTo>
                  <a:cubicBezTo>
                    <a:pt x="10" y="35"/>
                    <a:pt x="8" y="34"/>
                    <a:pt x="6" y="34"/>
                  </a:cubicBezTo>
                  <a:cubicBezTo>
                    <a:pt x="7" y="38"/>
                    <a:pt x="12" y="44"/>
                    <a:pt x="18" y="44"/>
                  </a:cubicBezTo>
                  <a:cubicBezTo>
                    <a:pt x="16" y="46"/>
                    <a:pt x="9" y="51"/>
                    <a:pt x="0" y="50"/>
                  </a:cubicBezTo>
                  <a:cubicBezTo>
                    <a:pt x="6" y="54"/>
                    <a:pt x="13" y="56"/>
                    <a:pt x="21" y="56"/>
                  </a:cubicBezTo>
                  <a:cubicBezTo>
                    <a:pt x="42" y="56"/>
                    <a:pt x="58" y="37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0" y="13"/>
                    <a:pt x="62" y="10"/>
                    <a:pt x="64" y="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748554" y="5146675"/>
              <a:ext cx="353832" cy="353832"/>
            </a:xfrm>
            <a:prstGeom prst="round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AFAFAF"/>
                </a:solidFill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2860600" y="4637898"/>
            <a:ext cx="306133" cy="306133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AFAFAF"/>
              </a:solidFill>
            </a:endParaRPr>
          </a:p>
        </p:txBody>
      </p:sp>
      <p:sp>
        <p:nvSpPr>
          <p:cNvPr id="18" name="Freeform 77"/>
          <p:cNvSpPr>
            <a:spLocks noEditPoints="1"/>
          </p:cNvSpPr>
          <p:nvPr/>
        </p:nvSpPr>
        <p:spPr bwMode="auto">
          <a:xfrm>
            <a:off x="2944843" y="4744808"/>
            <a:ext cx="147000" cy="100869"/>
          </a:xfrm>
          <a:custGeom>
            <a:avLst/>
            <a:gdLst>
              <a:gd name="T0" fmla="*/ 638267519 w 216"/>
              <a:gd name="T1" fmla="*/ 0 h 149"/>
              <a:gd name="T2" fmla="*/ 27751602 w 216"/>
              <a:gd name="T3" fmla="*/ 0 h 149"/>
              <a:gd name="T4" fmla="*/ 0 w 216"/>
              <a:gd name="T5" fmla="*/ 27555164 h 149"/>
              <a:gd name="T6" fmla="*/ 0 w 216"/>
              <a:gd name="T7" fmla="*/ 428642686 h 149"/>
              <a:gd name="T8" fmla="*/ 27751602 w 216"/>
              <a:gd name="T9" fmla="*/ 456197851 h 149"/>
              <a:gd name="T10" fmla="*/ 638267519 w 216"/>
              <a:gd name="T11" fmla="*/ 456197851 h 149"/>
              <a:gd name="T12" fmla="*/ 666017365 w 216"/>
              <a:gd name="T13" fmla="*/ 428642686 h 149"/>
              <a:gd name="T14" fmla="*/ 666017365 w 216"/>
              <a:gd name="T15" fmla="*/ 27555164 h 149"/>
              <a:gd name="T16" fmla="*/ 638267519 w 216"/>
              <a:gd name="T17" fmla="*/ 0 h 149"/>
              <a:gd name="T18" fmla="*/ 434761628 w 216"/>
              <a:gd name="T19" fmla="*/ 244938678 h 149"/>
              <a:gd name="T20" fmla="*/ 616683135 w 216"/>
              <a:gd name="T21" fmla="*/ 382716247 h 149"/>
              <a:gd name="T22" fmla="*/ 619765866 w 216"/>
              <a:gd name="T23" fmla="*/ 401087522 h 149"/>
              <a:gd name="T24" fmla="*/ 604348700 w 216"/>
              <a:gd name="T25" fmla="*/ 407210115 h 149"/>
              <a:gd name="T26" fmla="*/ 410094513 w 216"/>
              <a:gd name="T27" fmla="*/ 269432546 h 149"/>
              <a:gd name="T28" fmla="*/ 403927296 w 216"/>
              <a:gd name="T29" fmla="*/ 269432546 h 149"/>
              <a:gd name="T30" fmla="*/ 345343118 w 216"/>
              <a:gd name="T31" fmla="*/ 315358985 h 149"/>
              <a:gd name="T32" fmla="*/ 333008682 w 216"/>
              <a:gd name="T33" fmla="*/ 318420281 h 149"/>
              <a:gd name="T34" fmla="*/ 320674247 w 216"/>
              <a:gd name="T35" fmla="*/ 315358985 h 149"/>
              <a:gd name="T36" fmla="*/ 259007338 w 216"/>
              <a:gd name="T37" fmla="*/ 266371249 h 149"/>
              <a:gd name="T38" fmla="*/ 255922851 w 216"/>
              <a:gd name="T39" fmla="*/ 266371249 h 149"/>
              <a:gd name="T40" fmla="*/ 61668665 w 216"/>
              <a:gd name="T41" fmla="*/ 407210115 h 149"/>
              <a:gd name="T42" fmla="*/ 43167011 w 216"/>
              <a:gd name="T43" fmla="*/ 401087522 h 149"/>
              <a:gd name="T44" fmla="*/ 46251499 w 216"/>
              <a:gd name="T45" fmla="*/ 382716247 h 149"/>
              <a:gd name="T46" fmla="*/ 231255737 w 216"/>
              <a:gd name="T47" fmla="*/ 247999974 h 149"/>
              <a:gd name="T48" fmla="*/ 231255737 w 216"/>
              <a:gd name="T49" fmla="*/ 241877381 h 149"/>
              <a:gd name="T50" fmla="*/ 43167011 w 216"/>
              <a:gd name="T51" fmla="*/ 73481603 h 149"/>
              <a:gd name="T52" fmla="*/ 37001550 w 216"/>
              <a:gd name="T53" fmla="*/ 52049032 h 149"/>
              <a:gd name="T54" fmla="*/ 49334229 w 216"/>
              <a:gd name="T55" fmla="*/ 45926439 h 149"/>
              <a:gd name="T56" fmla="*/ 58584178 w 216"/>
              <a:gd name="T57" fmla="*/ 48987736 h 149"/>
              <a:gd name="T58" fmla="*/ 326841464 w 216"/>
              <a:gd name="T59" fmla="*/ 281679480 h 149"/>
              <a:gd name="T60" fmla="*/ 333008682 w 216"/>
              <a:gd name="T61" fmla="*/ 281679480 h 149"/>
              <a:gd name="T62" fmla="*/ 339175900 w 216"/>
              <a:gd name="T63" fmla="*/ 281679480 h 149"/>
              <a:gd name="T64" fmla="*/ 604348700 w 216"/>
              <a:gd name="T65" fmla="*/ 48987736 h 149"/>
              <a:gd name="T66" fmla="*/ 613598648 w 216"/>
              <a:gd name="T67" fmla="*/ 45926439 h 149"/>
              <a:gd name="T68" fmla="*/ 625933084 w 216"/>
              <a:gd name="T69" fmla="*/ 52049032 h 149"/>
              <a:gd name="T70" fmla="*/ 622850353 w 216"/>
              <a:gd name="T71" fmla="*/ 73481603 h 149"/>
              <a:gd name="T72" fmla="*/ 434761628 w 216"/>
              <a:gd name="T73" fmla="*/ 241877381 h 149"/>
              <a:gd name="T74" fmla="*/ 434761628 w 216"/>
              <a:gd name="T75" fmla="*/ 244938678 h 149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16" h="149">
                <a:moveTo>
                  <a:pt x="207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4"/>
                  <a:pt x="4" y="149"/>
                  <a:pt x="9" y="149"/>
                </a:cubicBezTo>
                <a:cubicBezTo>
                  <a:pt x="207" y="149"/>
                  <a:pt x="207" y="149"/>
                  <a:pt x="207" y="149"/>
                </a:cubicBezTo>
                <a:cubicBezTo>
                  <a:pt x="212" y="149"/>
                  <a:pt x="216" y="144"/>
                  <a:pt x="216" y="140"/>
                </a:cubicBezTo>
                <a:cubicBezTo>
                  <a:pt x="216" y="9"/>
                  <a:pt x="216" y="9"/>
                  <a:pt x="216" y="9"/>
                </a:cubicBezTo>
                <a:cubicBezTo>
                  <a:pt x="216" y="4"/>
                  <a:pt x="212" y="0"/>
                  <a:pt x="207" y="0"/>
                </a:cubicBezTo>
                <a:close/>
                <a:moveTo>
                  <a:pt x="141" y="80"/>
                </a:moveTo>
                <a:cubicBezTo>
                  <a:pt x="157" y="92"/>
                  <a:pt x="200" y="125"/>
                  <a:pt x="200" y="125"/>
                </a:cubicBezTo>
                <a:cubicBezTo>
                  <a:pt x="202" y="126"/>
                  <a:pt x="202" y="129"/>
                  <a:pt x="201" y="131"/>
                </a:cubicBezTo>
                <a:cubicBezTo>
                  <a:pt x="200" y="133"/>
                  <a:pt x="198" y="134"/>
                  <a:pt x="196" y="133"/>
                </a:cubicBezTo>
                <a:cubicBezTo>
                  <a:pt x="196" y="133"/>
                  <a:pt x="150" y="100"/>
                  <a:pt x="133" y="88"/>
                </a:cubicBezTo>
                <a:cubicBezTo>
                  <a:pt x="132" y="87"/>
                  <a:pt x="131" y="88"/>
                  <a:pt x="131" y="88"/>
                </a:cubicBezTo>
                <a:cubicBezTo>
                  <a:pt x="112" y="103"/>
                  <a:pt x="112" y="103"/>
                  <a:pt x="112" y="103"/>
                </a:cubicBezTo>
                <a:cubicBezTo>
                  <a:pt x="111" y="104"/>
                  <a:pt x="109" y="104"/>
                  <a:pt x="108" y="104"/>
                </a:cubicBezTo>
                <a:cubicBezTo>
                  <a:pt x="106" y="104"/>
                  <a:pt x="105" y="104"/>
                  <a:pt x="104" y="103"/>
                </a:cubicBezTo>
                <a:cubicBezTo>
                  <a:pt x="84" y="87"/>
                  <a:pt x="84" y="87"/>
                  <a:pt x="84" y="87"/>
                </a:cubicBezTo>
                <a:cubicBezTo>
                  <a:pt x="84" y="87"/>
                  <a:pt x="84" y="87"/>
                  <a:pt x="83" y="87"/>
                </a:cubicBezTo>
                <a:cubicBezTo>
                  <a:pt x="66" y="99"/>
                  <a:pt x="20" y="133"/>
                  <a:pt x="20" y="133"/>
                </a:cubicBezTo>
                <a:cubicBezTo>
                  <a:pt x="18" y="134"/>
                  <a:pt x="15" y="133"/>
                  <a:pt x="14" y="131"/>
                </a:cubicBezTo>
                <a:cubicBezTo>
                  <a:pt x="13" y="129"/>
                  <a:pt x="14" y="126"/>
                  <a:pt x="15" y="125"/>
                </a:cubicBezTo>
                <a:cubicBezTo>
                  <a:pt x="15" y="125"/>
                  <a:pt x="58" y="92"/>
                  <a:pt x="75" y="81"/>
                </a:cubicBezTo>
                <a:cubicBezTo>
                  <a:pt x="76" y="80"/>
                  <a:pt x="75" y="79"/>
                  <a:pt x="75" y="79"/>
                </a:cubicBezTo>
                <a:cubicBezTo>
                  <a:pt x="14" y="24"/>
                  <a:pt x="14" y="24"/>
                  <a:pt x="14" y="24"/>
                </a:cubicBezTo>
                <a:cubicBezTo>
                  <a:pt x="12" y="23"/>
                  <a:pt x="11" y="19"/>
                  <a:pt x="12" y="17"/>
                </a:cubicBezTo>
                <a:cubicBezTo>
                  <a:pt x="13" y="16"/>
                  <a:pt x="15" y="15"/>
                  <a:pt x="16" y="15"/>
                </a:cubicBezTo>
                <a:cubicBezTo>
                  <a:pt x="17" y="15"/>
                  <a:pt x="18" y="15"/>
                  <a:pt x="19" y="16"/>
                </a:cubicBezTo>
                <a:cubicBezTo>
                  <a:pt x="106" y="92"/>
                  <a:pt x="106" y="92"/>
                  <a:pt x="106" y="92"/>
                </a:cubicBezTo>
                <a:cubicBezTo>
                  <a:pt x="106" y="92"/>
                  <a:pt x="107" y="92"/>
                  <a:pt x="108" y="92"/>
                </a:cubicBezTo>
                <a:cubicBezTo>
                  <a:pt x="109" y="92"/>
                  <a:pt x="109" y="92"/>
                  <a:pt x="110" y="92"/>
                </a:cubicBezTo>
                <a:cubicBezTo>
                  <a:pt x="196" y="16"/>
                  <a:pt x="196" y="16"/>
                  <a:pt x="196" y="16"/>
                </a:cubicBezTo>
                <a:cubicBezTo>
                  <a:pt x="197" y="15"/>
                  <a:pt x="198" y="15"/>
                  <a:pt x="199" y="15"/>
                </a:cubicBezTo>
                <a:cubicBezTo>
                  <a:pt x="201" y="15"/>
                  <a:pt x="202" y="16"/>
                  <a:pt x="203" y="17"/>
                </a:cubicBezTo>
                <a:cubicBezTo>
                  <a:pt x="205" y="19"/>
                  <a:pt x="204" y="23"/>
                  <a:pt x="202" y="24"/>
                </a:cubicBezTo>
                <a:cubicBezTo>
                  <a:pt x="141" y="79"/>
                  <a:pt x="141" y="79"/>
                  <a:pt x="141" y="79"/>
                </a:cubicBezTo>
                <a:cubicBezTo>
                  <a:pt x="141" y="79"/>
                  <a:pt x="140" y="80"/>
                  <a:pt x="141" y="8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121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1F7A388F-5200-436C-BEAC-1D7112873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623" y="626824"/>
            <a:ext cx="11306755" cy="817275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OregonSQL User Group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xmlns="" id="{60AD97B3-AB04-4587-9C72-27A0B4BC9177}"/>
              </a:ext>
            </a:extLst>
          </p:cNvPr>
          <p:cNvSpPr txBox="1">
            <a:spLocks/>
          </p:cNvSpPr>
          <p:nvPr/>
        </p:nvSpPr>
        <p:spPr>
          <a:xfrm>
            <a:off x="1552701" y="3217435"/>
            <a:ext cx="10271993" cy="81727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sz="3200" dirty="0">
                <a:solidFill>
                  <a:srgbClr val="000000"/>
                </a:solidFill>
              </a:rPr>
              <a:t>Meetings Every 2</a:t>
            </a:r>
            <a:r>
              <a:rPr sz="3200" baseline="30000" dirty="0">
                <a:solidFill>
                  <a:srgbClr val="000000"/>
                </a:solidFill>
              </a:rPr>
              <a:t>nd</a:t>
            </a:r>
            <a:r>
              <a:rPr sz="3200" dirty="0">
                <a:solidFill>
                  <a:srgbClr val="000000"/>
                </a:solidFill>
              </a:rPr>
              <a:t> Wednesday, 6:00PM – 9:00PM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xmlns="" id="{D63A02CF-C164-4F99-8C9E-E5327AE2E1DF}"/>
              </a:ext>
            </a:extLst>
          </p:cNvPr>
          <p:cNvSpPr txBox="1">
            <a:spLocks/>
          </p:cNvSpPr>
          <p:nvPr/>
        </p:nvSpPr>
        <p:spPr>
          <a:xfrm>
            <a:off x="1552699" y="2481141"/>
            <a:ext cx="10258743" cy="81727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sz="3200" dirty="0">
                <a:solidFill>
                  <a:srgbClr val="000000"/>
                </a:solidFill>
              </a:rPr>
              <a:t>www.OregonSQL.org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xmlns="" id="{A8629AD8-914C-4606-AF26-5781DFCCD282}"/>
              </a:ext>
            </a:extLst>
          </p:cNvPr>
          <p:cNvSpPr txBox="1">
            <a:spLocks/>
          </p:cNvSpPr>
          <p:nvPr/>
        </p:nvSpPr>
        <p:spPr>
          <a:xfrm>
            <a:off x="1552700" y="3923271"/>
            <a:ext cx="10271995" cy="81727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sz="3200" dirty="0">
                <a:solidFill>
                  <a:srgbClr val="000000"/>
                </a:solidFill>
              </a:rPr>
              <a:t>1515 SW 5</a:t>
            </a:r>
            <a:r>
              <a:rPr sz="3200" baseline="30000" dirty="0">
                <a:solidFill>
                  <a:srgbClr val="000000"/>
                </a:solidFill>
              </a:rPr>
              <a:t>th</a:t>
            </a:r>
            <a:r>
              <a:rPr sz="3200" dirty="0">
                <a:solidFill>
                  <a:srgbClr val="000000"/>
                </a:solidFill>
              </a:rPr>
              <a:t> Ave, Suite 900, Portland</a:t>
            </a:r>
          </a:p>
        </p:txBody>
      </p:sp>
    </p:spTree>
    <p:extLst>
      <p:ext uri="{BB962C8B-B14F-4D97-AF65-F5344CB8AC3E}">
        <p14:creationId xmlns:p14="http://schemas.microsoft.com/office/powerpoint/2010/main" val="2354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8F4500-40BB-4DE5-9164-7DFD21A6D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Our Sponsors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65152BE-CCEF-41E7-8381-807CEE3950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2" y="1534616"/>
            <a:ext cx="1556713" cy="817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9A6B396-8205-4C1A-AA45-0CC20108B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626" y="1760220"/>
            <a:ext cx="1721845" cy="344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C7032B3-06C2-47C9-B928-2CCC0595AC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02" y="2859455"/>
            <a:ext cx="2081575" cy="529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0BDC7E0-093C-4AD5-88E5-42F4852F33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190" y="2903694"/>
            <a:ext cx="1880413" cy="3096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F38DAEB-CD15-410E-8933-668851F659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27" y="4029353"/>
            <a:ext cx="1905000" cy="330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539C9AC-B4AD-4B98-B983-0C064D6D23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480" y="5323384"/>
            <a:ext cx="1905000" cy="3922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72E3E19-2158-4A25-B4CC-D4E4DE6433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259" y="3887332"/>
            <a:ext cx="1404339" cy="4919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4DF2471C-59EA-4805-B2B4-704806177FC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22" y="1760219"/>
            <a:ext cx="1651953" cy="2941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54B92A97-E136-4B1E-BD57-9B220AF2FF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326" y="1760219"/>
            <a:ext cx="1800983" cy="1878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88E1C439-57EB-4127-A21A-F27A9EA6EE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80" y="3987384"/>
            <a:ext cx="1346440" cy="5834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666EE40D-9D14-4032-AFEA-869A8869DD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858" y="5192751"/>
            <a:ext cx="2179519" cy="6534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86B88088-BD5A-481B-BD7A-64295417D96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390" y="3992635"/>
            <a:ext cx="1692089" cy="40363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14272E8-97B2-48BF-AF25-2A0C764E09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6268225" y="2730493"/>
            <a:ext cx="1754692" cy="6534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6CB3A995-003E-443A-A944-FBF76FE0A1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09" y="4029353"/>
            <a:ext cx="1522777" cy="4099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E5660E6-E43A-4C48-A4BD-9057F93364D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618" y="1431289"/>
            <a:ext cx="1664181" cy="93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F415D9C-877C-4D90-BAA9-560548CB56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167" y="5143780"/>
            <a:ext cx="2330500" cy="642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F7F82A9-DBD6-4295-96A5-63B2C401958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851" y="2771682"/>
            <a:ext cx="2152219" cy="5380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8E5FEEA-5B9F-4FCC-9D77-A17BC9914CFF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529" y="5328796"/>
            <a:ext cx="2049448" cy="5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65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What is Temporal Tables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ZA" dirty="0"/>
              <a:t>New Feature in</a:t>
            </a:r>
          </a:p>
          <a:p>
            <a:pPr lvl="1"/>
            <a:r>
              <a:rPr lang="en-ZA" dirty="0"/>
              <a:t>Microsoft SQL Server 2016</a:t>
            </a:r>
          </a:p>
          <a:p>
            <a:pPr lvl="1"/>
            <a:r>
              <a:rPr lang="en-ZA" dirty="0"/>
              <a:t>Azure SQL Database</a:t>
            </a:r>
          </a:p>
          <a:p>
            <a:pPr lvl="0"/>
            <a:r>
              <a:rPr lang="en-ZA" dirty="0"/>
              <a:t>A.K.A System Versioned Tables </a:t>
            </a:r>
          </a:p>
          <a:p>
            <a:pPr lvl="1"/>
            <a:r>
              <a:rPr lang="en-ZA" dirty="0"/>
              <a:t>Provides a view of your data at any given time rather than </a:t>
            </a:r>
            <a:r>
              <a:rPr lang="en-ZA" dirty="0" err="1"/>
              <a:t>whats</a:t>
            </a:r>
            <a:r>
              <a:rPr lang="en-ZA" dirty="0"/>
              <a:t> there at the current moment.</a:t>
            </a:r>
          </a:p>
          <a:p>
            <a:pPr lvl="0"/>
            <a:r>
              <a:rPr lang="en-ZA" dirty="0"/>
              <a:t>Creates a system History Table	</a:t>
            </a:r>
          </a:p>
          <a:p>
            <a:pPr lvl="0"/>
            <a:r>
              <a:rPr lang="en-ZA" dirty="0"/>
              <a:t>Temporal Tables have to have 2 defined columns of DateTime2 for the period</a:t>
            </a:r>
          </a:p>
          <a:p>
            <a:pPr lvl="0"/>
            <a:r>
              <a:rPr lang="en-ZA" dirty="0"/>
              <a:t>Based on the ISO/ANSI SQL:2011 - SQL keeps both the current and past states of a row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292" y="151625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How does it work</a:t>
            </a:r>
            <a:endParaRPr lang="en-Z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221" y="1708329"/>
            <a:ext cx="8508910" cy="46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9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Getting Started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ZA" dirty="0"/>
              <a:t>Azure VM with MS SQL 2016 Installed</a:t>
            </a:r>
          </a:p>
          <a:p>
            <a:pPr lvl="0"/>
            <a:r>
              <a:rPr lang="en-ZA" dirty="0"/>
              <a:t>Create Azure SQL Database</a:t>
            </a:r>
          </a:p>
          <a:p>
            <a:pPr lvl="0"/>
            <a:r>
              <a:rPr lang="en-ZA" dirty="0"/>
              <a:t>Install MS SQL 2016 </a:t>
            </a:r>
            <a:r>
              <a:rPr lang="en-ZA" dirty="0" smtClean="0"/>
              <a:t>+ </a:t>
            </a:r>
            <a:r>
              <a:rPr lang="en-ZA" dirty="0"/>
              <a:t>on your test environment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19" y="3598659"/>
            <a:ext cx="4670853" cy="26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9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/>
              <a:t>Why would you use Temporal Tables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ZA"/>
              <a:t>Data Audit</a:t>
            </a:r>
          </a:p>
          <a:p>
            <a:pPr lvl="0"/>
            <a:r>
              <a:rPr lang="en-ZA"/>
              <a:t>Point in time analysis</a:t>
            </a:r>
          </a:p>
          <a:p>
            <a:pPr lvl="1"/>
            <a:r>
              <a:rPr lang="en-ZA"/>
              <a:t>Stock Levels</a:t>
            </a:r>
          </a:p>
          <a:p>
            <a:pPr lvl="1"/>
            <a:r>
              <a:rPr lang="en-ZA"/>
              <a:t>Customer Base</a:t>
            </a:r>
          </a:p>
          <a:p>
            <a:pPr lvl="0"/>
            <a:r>
              <a:rPr lang="en-ZA"/>
              <a:t>Datawarehousing SCD's</a:t>
            </a:r>
          </a:p>
          <a:p>
            <a:pPr lvl="0"/>
            <a:r>
              <a:rPr lang="en-ZA"/>
              <a:t>Repairing row level data</a:t>
            </a:r>
          </a:p>
          <a:p>
            <a:pPr lvl="0"/>
            <a:r>
              <a:rPr lang="en-ZA"/>
              <a:t>Anomaly detection </a:t>
            </a:r>
          </a:p>
          <a:p>
            <a:pPr lvl="0"/>
            <a:r>
              <a:rPr lang="en-ZA"/>
              <a:t>Fixing your mistakes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3" b="35088"/>
          <a:stretch/>
        </p:blipFill>
        <p:spPr>
          <a:xfrm>
            <a:off x="7744018" y="3549536"/>
            <a:ext cx="3274541" cy="9642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294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Prerequesits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ZA" dirty="0"/>
              <a:t>Primary Key</a:t>
            </a:r>
          </a:p>
          <a:p>
            <a:pPr lvl="0"/>
            <a:r>
              <a:rPr lang="en-ZA" dirty="0"/>
              <a:t>SYSTEM_VERSIONING = ON</a:t>
            </a:r>
          </a:p>
          <a:p>
            <a:pPr lvl="0"/>
            <a:r>
              <a:rPr lang="en-ZA" dirty="0"/>
              <a:t>Two non-</a:t>
            </a:r>
            <a:r>
              <a:rPr lang="en-ZA" dirty="0" err="1"/>
              <a:t>Nullalbe</a:t>
            </a:r>
            <a:r>
              <a:rPr lang="en-ZA" dirty="0"/>
              <a:t> </a:t>
            </a:r>
            <a:r>
              <a:rPr lang="en-ZA" dirty="0" err="1"/>
              <a:t>Datetime</a:t>
            </a:r>
            <a:r>
              <a:rPr lang="en-ZA" dirty="0"/>
              <a:t>(2) columns for the start and end time (Can be HIDDEN)</a:t>
            </a:r>
          </a:p>
          <a:p>
            <a:pPr lvl="0"/>
            <a:r>
              <a:rPr lang="en-ZA" dirty="0"/>
              <a:t>Linked History table (SQL Server can help us out here)</a:t>
            </a:r>
          </a:p>
        </p:txBody>
      </p:sp>
    </p:spTree>
    <p:extLst>
      <p:ext uri="{BB962C8B-B14F-4D97-AF65-F5344CB8AC3E}">
        <p14:creationId xmlns:p14="http://schemas.microsoft.com/office/powerpoint/2010/main" val="92033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History Tables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ZA"/>
              <a:t>Mirrored schema</a:t>
            </a:r>
          </a:p>
          <a:p>
            <a:pPr lvl="0"/>
            <a:r>
              <a:rPr lang="en-ZA"/>
              <a:t>Heavy OLTP workloads</a:t>
            </a:r>
          </a:p>
          <a:p>
            <a:pPr lvl="1"/>
            <a:r>
              <a:rPr lang="en-ZA"/>
              <a:t>MS recommend a clustered column store index(Requires Enterprise)</a:t>
            </a:r>
          </a:p>
          <a:p>
            <a:pPr lvl="0"/>
            <a:r>
              <a:rPr lang="en-ZA"/>
              <a:t>Stretch History Table</a:t>
            </a:r>
          </a:p>
          <a:p>
            <a:pPr lvl="1"/>
            <a:r>
              <a:rPr lang="en-ZA"/>
              <a:t>TRACEON (10422,-1)</a:t>
            </a:r>
          </a:p>
        </p:txBody>
      </p:sp>
    </p:spTree>
    <p:extLst>
      <p:ext uri="{BB962C8B-B14F-4D97-AF65-F5344CB8AC3E}">
        <p14:creationId xmlns:p14="http://schemas.microsoft.com/office/powerpoint/2010/main" val="243874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2750</TotalTime>
  <Words>479</Words>
  <Application>Microsoft Office PowerPoint</Application>
  <PresentationFormat>Widescreen</PresentationFormat>
  <Paragraphs>85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36" baseType="lpstr">
      <vt:lpstr>Arial</vt:lpstr>
      <vt:lpstr>Calibri</vt:lpstr>
      <vt:lpstr>Calibri Light</vt:lpstr>
      <vt:lpstr>Calisto MT</vt:lpstr>
      <vt:lpstr>Century Gothic</vt:lpstr>
      <vt:lpstr>Consolas</vt:lpstr>
      <vt:lpstr>Gotham Light</vt:lpstr>
      <vt:lpstr>Open Sans</vt:lpstr>
      <vt:lpstr>Segoe UI</vt:lpstr>
      <vt:lpstr>Segoe UI Light</vt:lpstr>
      <vt:lpstr>Segoe UI Semibold</vt:lpstr>
      <vt:lpstr>Segoe UI Semilight</vt:lpstr>
      <vt:lpstr>Trebuchet MS</vt:lpstr>
      <vt:lpstr>Wingdings 2</vt:lpstr>
      <vt:lpstr>HDOfficeLightV0</vt:lpstr>
      <vt:lpstr>Slate</vt:lpstr>
      <vt:lpstr>PASS 2013_SpeakerTemplate_16x9</vt:lpstr>
      <vt:lpstr>1_PASS 2013_SpeakerTemplate_16x9</vt:lpstr>
      <vt:lpstr>PowerPoint Presentation</vt:lpstr>
      <vt:lpstr>OregonSQL User Group</vt:lpstr>
      <vt:lpstr>Support Our Sponsors</vt:lpstr>
      <vt:lpstr>What is Temporal Tables</vt:lpstr>
      <vt:lpstr>How does it work</vt:lpstr>
      <vt:lpstr>Getting Started</vt:lpstr>
      <vt:lpstr>Why would you use Temporal Tables</vt:lpstr>
      <vt:lpstr>Prerequesits</vt:lpstr>
      <vt:lpstr>History Tables</vt:lpstr>
      <vt:lpstr>How can you use Temporal Tables</vt:lpstr>
      <vt:lpstr>PowerPoint Presentation</vt:lpstr>
      <vt:lpstr>Temporal Queries</vt:lpstr>
      <vt:lpstr>Alter Schema</vt:lpstr>
      <vt:lpstr>Other</vt:lpstr>
      <vt:lpstr>Not Supported</vt:lpstr>
      <vt:lpstr>Demo</vt:lpstr>
      <vt:lpstr>Jean-Pierre Voogt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Temporal Tables</dc:title>
  <dc:creator>Jean-Pierre Voogt</dc:creator>
  <cp:lastModifiedBy>Jean-Pierre Voogt</cp:lastModifiedBy>
  <cp:revision>23</cp:revision>
  <dcterms:created xsi:type="dcterms:W3CDTF">2016-03-07T18:15:01Z</dcterms:created>
  <dcterms:modified xsi:type="dcterms:W3CDTF">2018-11-03T15:31:39Z</dcterms:modified>
</cp:coreProperties>
</file>